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3"/>
  </p:notesMasterIdLst>
  <p:sldIdLst>
    <p:sldId id="256" r:id="rId3"/>
    <p:sldId id="261" r:id="rId4"/>
    <p:sldId id="264" r:id="rId5"/>
    <p:sldId id="266" r:id="rId6"/>
    <p:sldId id="265" r:id="rId7"/>
    <p:sldId id="263" r:id="rId8"/>
    <p:sldId id="262" r:id="rId9"/>
    <p:sldId id="268" r:id="rId10"/>
    <p:sldId id="269" r:id="rId11"/>
    <p:sldId id="258" r:id="rId12"/>
    <p:sldId id="260" r:id="rId13"/>
    <p:sldId id="270" r:id="rId14"/>
    <p:sldId id="273" r:id="rId15"/>
    <p:sldId id="271" r:id="rId16"/>
    <p:sldId id="277" r:id="rId17"/>
    <p:sldId id="276" r:id="rId18"/>
    <p:sldId id="275" r:id="rId19"/>
    <p:sldId id="274" r:id="rId20"/>
    <p:sldId id="278" r:id="rId21"/>
    <p:sldId id="27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1751" autoAdjust="0"/>
  </p:normalViewPr>
  <p:slideViewPr>
    <p:cSldViewPr snapToGrid="0">
      <p:cViewPr varScale="1">
        <p:scale>
          <a:sx n="93" d="100"/>
          <a:sy n="93" d="100"/>
        </p:scale>
        <p:origin x="216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859AB-FD86-48ED-9A95-1A2387F9A0B1}" type="datetimeFigureOut">
              <a:rPr lang="en-US" smtClean="0"/>
              <a:t>11/17/2016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E959B-8CB4-49E7-9B16-A9DA41D9BE41}" type="slidenum">
              <a:rPr lang="en-US" smtClean="0"/>
              <a:t>‹#›</a:t>
            </a:fld>
            <a:endParaRPr lang="en-US"/>
          </a:p>
        </p:txBody>
      </p:sp>
    </p:spTree>
    <p:extLst>
      <p:ext uri="{BB962C8B-B14F-4D97-AF65-F5344CB8AC3E}">
        <p14:creationId xmlns:p14="http://schemas.microsoft.com/office/powerpoint/2010/main" val="2374212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Good evening!</a:t>
            </a:r>
            <a:r>
              <a:rPr lang="en-US" baseline="0" dirty="0"/>
              <a:t>  My name is Gary DeReese – I’m the Director of API Development with </a:t>
            </a:r>
            <a:r>
              <a:rPr lang="en-US" baseline="0" dirty="0" err="1"/>
              <a:t>Ctuit</a:t>
            </a:r>
            <a:r>
              <a:rPr lang="en-US" baseline="0" dirty="0"/>
              <a:t> Software.  Tonight we’re </a:t>
            </a:r>
            <a:r>
              <a:rPr lang="en-US" baseline="0" dirty="0" err="1"/>
              <a:t>gonna</a:t>
            </a:r>
            <a:r>
              <a:rPr lang="en-US" baseline="0" dirty="0"/>
              <a:t> talk about APIs with Swag(</a:t>
            </a:r>
            <a:r>
              <a:rPr lang="en-US" baseline="0" dirty="0" err="1"/>
              <a:t>ger</a:t>
            </a:r>
            <a:r>
              <a:rPr lang="en-US" baseline="0" dirty="0"/>
              <a:t>).</a:t>
            </a:r>
            <a:endParaRPr lang="en-US" dirty="0"/>
          </a:p>
        </p:txBody>
      </p:sp>
      <p:sp>
        <p:nvSpPr>
          <p:cNvPr id="4" name="Slide Number Placeholder 3"/>
          <p:cNvSpPr>
            <a:spLocks noGrp="1"/>
          </p:cNvSpPr>
          <p:nvPr>
            <p:ph type="sldNum" sz="quarter" idx="10"/>
          </p:nvPr>
        </p:nvSpPr>
        <p:spPr/>
        <p:txBody>
          <a:bodyPr/>
          <a:lstStyle/>
          <a:p>
            <a:fld id="{BB0E959B-8CB4-49E7-9B16-A9DA41D9BE41}" type="slidenum">
              <a:rPr lang="en-US" smtClean="0"/>
              <a:t>1</a:t>
            </a:fld>
            <a:endParaRPr lang="en-US"/>
          </a:p>
        </p:txBody>
      </p:sp>
    </p:spTree>
    <p:extLst>
      <p:ext uri="{BB962C8B-B14F-4D97-AF65-F5344CB8AC3E}">
        <p14:creationId xmlns:p14="http://schemas.microsoft.com/office/powerpoint/2010/main" val="3467160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r>
              <a:rPr lang="en-US" baseline="0" dirty="0"/>
              <a:t>…that’s where Swagger comes in.</a:t>
            </a:r>
          </a:p>
        </p:txBody>
      </p:sp>
      <p:sp>
        <p:nvSpPr>
          <p:cNvPr id="4" name="Slide Number Placeholder 3"/>
          <p:cNvSpPr>
            <a:spLocks noGrp="1"/>
          </p:cNvSpPr>
          <p:nvPr>
            <p:ph type="sldNum" sz="quarter" idx="10"/>
          </p:nvPr>
        </p:nvSpPr>
        <p:spPr/>
        <p:txBody>
          <a:bodyPr/>
          <a:lstStyle/>
          <a:p>
            <a:fld id="{BB0E959B-8CB4-49E7-9B16-A9DA41D9BE41}" type="slidenum">
              <a:rPr lang="en-US" smtClean="0"/>
              <a:t>10</a:t>
            </a:fld>
            <a:endParaRPr lang="en-US"/>
          </a:p>
        </p:txBody>
      </p:sp>
    </p:spTree>
    <p:extLst>
      <p:ext uri="{BB962C8B-B14F-4D97-AF65-F5344CB8AC3E}">
        <p14:creationId xmlns:p14="http://schemas.microsoft.com/office/powerpoint/2010/main" val="4031290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Swagger is a JSON document that defines a standard, language-independent interface to REST APIs </a:t>
            </a:r>
          </a:p>
          <a:p>
            <a:pPr marL="228600" indent="-228600">
              <a:buFont typeface="+mj-lt"/>
              <a:buAutoNum type="arabicPeriod"/>
            </a:pPr>
            <a:r>
              <a:rPr lang="en-US" baseline="0" dirty="0"/>
              <a:t>that allow both humans AND computers to discover and understand the capabilities of an API without needing source code or written documentation.</a:t>
            </a:r>
          </a:p>
          <a:p>
            <a:pPr marL="228600" indent="-228600">
              <a:buFont typeface="+mj-lt"/>
              <a:buAutoNum type="arabicPeriod"/>
            </a:pPr>
            <a:r>
              <a:rPr lang="en-US" baseline="0" dirty="0"/>
              <a:t>When properly defined, an API consumer can get bootstrapped quickly for using it with minimal effort</a:t>
            </a:r>
          </a:p>
        </p:txBody>
      </p:sp>
      <p:sp>
        <p:nvSpPr>
          <p:cNvPr id="4" name="Slide Number Placeholder 3"/>
          <p:cNvSpPr>
            <a:spLocks noGrp="1"/>
          </p:cNvSpPr>
          <p:nvPr>
            <p:ph type="sldNum" sz="quarter" idx="10"/>
          </p:nvPr>
        </p:nvSpPr>
        <p:spPr/>
        <p:txBody>
          <a:bodyPr/>
          <a:lstStyle/>
          <a:p>
            <a:fld id="{BB0E959B-8CB4-49E7-9B16-A9DA41D9BE41}" type="slidenum">
              <a:rPr lang="en-US" smtClean="0"/>
              <a:t>11</a:t>
            </a:fld>
            <a:endParaRPr lang="en-US"/>
          </a:p>
        </p:txBody>
      </p:sp>
    </p:spTree>
    <p:extLst>
      <p:ext uri="{BB962C8B-B14F-4D97-AF65-F5344CB8AC3E}">
        <p14:creationId xmlns:p14="http://schemas.microsoft.com/office/powerpoint/2010/main" val="3624137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r>
              <a:rPr lang="en-US" baseline="0" dirty="0"/>
              <a:t>Here’s a quick first look at a snip of what kind of stuff ends up in a Swagger document:</a:t>
            </a:r>
          </a:p>
          <a:p>
            <a:pPr marL="0" indent="0">
              <a:buFont typeface="+mj-lt"/>
              <a:buNone/>
            </a:pPr>
            <a:endParaRPr lang="en-US" baseline="0" dirty="0"/>
          </a:p>
          <a:p>
            <a:pPr marL="0" indent="0">
              <a:buFont typeface="+mj-lt"/>
              <a:buNone/>
            </a:pPr>
            <a:r>
              <a:rPr lang="en-US" baseline="0" dirty="0"/>
              <a:t>It describes an API in terms of</a:t>
            </a:r>
          </a:p>
          <a:p>
            <a:pPr marL="228600" indent="-228600">
              <a:buFont typeface="+mj-lt"/>
              <a:buAutoNum type="arabicPeriod"/>
            </a:pPr>
            <a:r>
              <a:rPr lang="en-US" baseline="0" dirty="0"/>
              <a:t>paths (endpoints, correspond to HTTP URLs)</a:t>
            </a:r>
          </a:p>
          <a:p>
            <a:pPr marL="228600" indent="-228600">
              <a:buFont typeface="+mj-lt"/>
              <a:buAutoNum type="arabicPeriod"/>
            </a:pPr>
            <a:r>
              <a:rPr lang="en-US" baseline="0" dirty="0"/>
              <a:t>operations (actions that can be performed, correspond to HTTP methods), and </a:t>
            </a:r>
          </a:p>
          <a:p>
            <a:pPr marL="228600" indent="-228600">
              <a:buFont typeface="+mj-lt"/>
              <a:buAutoNum type="arabicPeriod"/>
            </a:pPr>
            <a:r>
              <a:rPr lang="en-US" baseline="0" dirty="0"/>
              <a:t>schemas (structured data used as inputs and/or outputs), </a:t>
            </a:r>
          </a:p>
          <a:p>
            <a:pPr marL="228600" indent="-228600">
              <a:buFont typeface="+mj-lt"/>
              <a:buAutoNum type="arabicPeriod"/>
            </a:pPr>
            <a:endParaRPr lang="en-US" baseline="0" dirty="0"/>
          </a:p>
          <a:p>
            <a:pPr marL="0" indent="0">
              <a:buFont typeface="+mj-lt"/>
              <a:buNone/>
            </a:pPr>
            <a:r>
              <a:rPr lang="en-US" baseline="0" dirty="0"/>
              <a:t>Is anyone familiar with SOAP web services?  The tie-in for you guys is that Swagger is like WSDL without the SOAP and with more JSON.</a:t>
            </a:r>
          </a:p>
        </p:txBody>
      </p:sp>
      <p:sp>
        <p:nvSpPr>
          <p:cNvPr id="4" name="Slide Number Placeholder 3"/>
          <p:cNvSpPr>
            <a:spLocks noGrp="1"/>
          </p:cNvSpPr>
          <p:nvPr>
            <p:ph type="sldNum" sz="quarter" idx="10"/>
          </p:nvPr>
        </p:nvSpPr>
        <p:spPr/>
        <p:txBody>
          <a:bodyPr/>
          <a:lstStyle/>
          <a:p>
            <a:fld id="{BB0E959B-8CB4-49E7-9B16-A9DA41D9BE41}" type="slidenum">
              <a:rPr lang="en-US" smtClean="0"/>
              <a:t>12</a:t>
            </a:fld>
            <a:endParaRPr lang="en-US"/>
          </a:p>
        </p:txBody>
      </p:sp>
    </p:spTree>
    <p:extLst>
      <p:ext uri="{BB962C8B-B14F-4D97-AF65-F5344CB8AC3E}">
        <p14:creationId xmlns:p14="http://schemas.microsoft.com/office/powerpoint/2010/main" val="987914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Around using Swagger,</a:t>
            </a:r>
            <a:r>
              <a:rPr lang="en-US" baseline="0" dirty="0"/>
              <a:t> there are a couple different types of tools developers can use to accomplish different goals.  One of them is…</a:t>
            </a:r>
            <a:endParaRPr lang="en-US" dirty="0"/>
          </a:p>
        </p:txBody>
      </p:sp>
      <p:sp>
        <p:nvSpPr>
          <p:cNvPr id="4" name="Slide Number Placeholder 3"/>
          <p:cNvSpPr>
            <a:spLocks noGrp="1"/>
          </p:cNvSpPr>
          <p:nvPr>
            <p:ph type="sldNum" sz="quarter" idx="10"/>
          </p:nvPr>
        </p:nvSpPr>
        <p:spPr/>
        <p:txBody>
          <a:bodyPr/>
          <a:lstStyle/>
          <a:p>
            <a:fld id="{BB0E959B-8CB4-49E7-9B16-A9DA41D9BE41}" type="slidenum">
              <a:rPr lang="en-US" smtClean="0"/>
              <a:t>13</a:t>
            </a:fld>
            <a:endParaRPr lang="en-US"/>
          </a:p>
        </p:txBody>
      </p:sp>
    </p:spTree>
    <p:extLst>
      <p:ext uri="{BB962C8B-B14F-4D97-AF65-F5344CB8AC3E}">
        <p14:creationId xmlns:p14="http://schemas.microsoft.com/office/powerpoint/2010/main" val="2271168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r>
              <a:rPr lang="en-US" dirty="0"/>
              <a:t>Let’s say you develop an API and you have a user that wants to </a:t>
            </a:r>
          </a:p>
          <a:p>
            <a:pPr marL="228600" indent="-228600">
              <a:buFont typeface="+mj-lt"/>
              <a:buAutoNum type="arabicPeriod"/>
            </a:pPr>
            <a:r>
              <a:rPr lang="en-US" dirty="0"/>
              <a:t>consume</a:t>
            </a:r>
            <a:r>
              <a:rPr lang="en-US" baseline="0" dirty="0"/>
              <a:t> your API, but he doesn’t know what the endpoints are or the inputs and outputs from that API.</a:t>
            </a:r>
          </a:p>
          <a:p>
            <a:pPr marL="228600" indent="-228600">
              <a:buFont typeface="+mj-lt"/>
              <a:buAutoNum type="arabicPeriod"/>
            </a:pPr>
            <a:r>
              <a:rPr lang="en-US" baseline="0" dirty="0"/>
              <a:t>(clear arrow)</a:t>
            </a:r>
          </a:p>
          <a:p>
            <a:pPr marL="228600" indent="-228600">
              <a:buFont typeface="+mj-lt"/>
              <a:buAutoNum type="arabicPeriod"/>
            </a:pPr>
            <a:r>
              <a:rPr lang="en-US" baseline="0" dirty="0"/>
              <a:t>If the API exposes a Swagger document, you or someone else can </a:t>
            </a:r>
          </a:p>
          <a:p>
            <a:pPr marL="228600" indent="-228600">
              <a:buFont typeface="+mj-lt"/>
              <a:buAutoNum type="arabicPeriod"/>
            </a:pPr>
            <a:r>
              <a:rPr lang="en-US" baseline="0" dirty="0"/>
              <a:t>create a Swagger UI that requests the Swagger document and presents the information in a more readable, user-friendly way.</a:t>
            </a:r>
          </a:p>
          <a:p>
            <a:pPr marL="228600" indent="-228600">
              <a:buFont typeface="+mj-lt"/>
              <a:buAutoNum type="arabicPeriod"/>
            </a:pPr>
            <a:r>
              <a:rPr lang="en-US" baseline="0" dirty="0"/>
              <a:t>The user can refer to the Swagger UI as documentation, but it also provides an interface for </a:t>
            </a:r>
          </a:p>
          <a:p>
            <a:pPr marL="228600" indent="-228600">
              <a:buFont typeface="+mj-lt"/>
              <a:buAutoNum type="arabicPeriod"/>
            </a:pPr>
            <a:r>
              <a:rPr lang="en-US" baseline="0" dirty="0"/>
              <a:t>trying out the various endpoints on the API, so he can play with them until it clicks</a:t>
            </a:r>
          </a:p>
        </p:txBody>
      </p:sp>
      <p:sp>
        <p:nvSpPr>
          <p:cNvPr id="4" name="Slide Number Placeholder 3"/>
          <p:cNvSpPr>
            <a:spLocks noGrp="1"/>
          </p:cNvSpPr>
          <p:nvPr>
            <p:ph type="sldNum" sz="quarter" idx="10"/>
          </p:nvPr>
        </p:nvSpPr>
        <p:spPr/>
        <p:txBody>
          <a:bodyPr/>
          <a:lstStyle/>
          <a:p>
            <a:fld id="{BB0E959B-8CB4-49E7-9B16-A9DA41D9BE41}" type="slidenum">
              <a:rPr lang="en-US" smtClean="0"/>
              <a:t>14</a:t>
            </a:fld>
            <a:endParaRPr lang="en-US"/>
          </a:p>
        </p:txBody>
      </p:sp>
    </p:spTree>
    <p:extLst>
      <p:ext uri="{BB962C8B-B14F-4D97-AF65-F5344CB8AC3E}">
        <p14:creationId xmlns:p14="http://schemas.microsoft.com/office/powerpoint/2010/main" val="83513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Let’s take a look at an example Swagger document and how a Swagger UI implementation uses that to generate a full API documentation page as well as facilities for trying out the endpoints.</a:t>
            </a:r>
          </a:p>
          <a:p>
            <a:endParaRPr lang="en-US" baseline="0" dirty="0"/>
          </a:p>
          <a:p>
            <a:r>
              <a:rPr lang="en-US" baseline="0" dirty="0"/>
              <a:t>(demo)</a:t>
            </a:r>
          </a:p>
          <a:p>
            <a:endParaRPr lang="en-US" baseline="0" dirty="0"/>
          </a:p>
          <a:p>
            <a:r>
              <a:rPr lang="en-US" baseline="0" dirty="0"/>
              <a:t>That’s great!  Now that we’ve just gotten a taste of what Swagger can do for us…</a:t>
            </a:r>
          </a:p>
        </p:txBody>
      </p:sp>
      <p:sp>
        <p:nvSpPr>
          <p:cNvPr id="4" name="Slide Number Placeholder 3"/>
          <p:cNvSpPr>
            <a:spLocks noGrp="1"/>
          </p:cNvSpPr>
          <p:nvPr>
            <p:ph type="sldNum" sz="quarter" idx="10"/>
          </p:nvPr>
        </p:nvSpPr>
        <p:spPr/>
        <p:txBody>
          <a:bodyPr/>
          <a:lstStyle/>
          <a:p>
            <a:fld id="{BB0E959B-8CB4-49E7-9B16-A9DA41D9BE41}" type="slidenum">
              <a:rPr lang="en-US" smtClean="0"/>
              <a:t>15</a:t>
            </a:fld>
            <a:endParaRPr lang="en-US"/>
          </a:p>
        </p:txBody>
      </p:sp>
    </p:spTree>
    <p:extLst>
      <p:ext uri="{BB962C8B-B14F-4D97-AF65-F5344CB8AC3E}">
        <p14:creationId xmlns:p14="http://schemas.microsoft.com/office/powerpoint/2010/main" val="768432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We’re </a:t>
            </a:r>
            <a:r>
              <a:rPr lang="en-US" dirty="0" err="1"/>
              <a:t>gonna</a:t>
            </a:r>
            <a:r>
              <a:rPr lang="en-US" dirty="0"/>
              <a:t> take it up a notch</a:t>
            </a:r>
            <a:r>
              <a:rPr lang="en-US" baseline="0" dirty="0"/>
              <a:t> and talk about Swagger code generation!</a:t>
            </a:r>
            <a:endParaRPr lang="en-US" dirty="0"/>
          </a:p>
        </p:txBody>
      </p:sp>
      <p:sp>
        <p:nvSpPr>
          <p:cNvPr id="4" name="Slide Number Placeholder 3"/>
          <p:cNvSpPr>
            <a:spLocks noGrp="1"/>
          </p:cNvSpPr>
          <p:nvPr>
            <p:ph type="sldNum" sz="quarter" idx="10"/>
          </p:nvPr>
        </p:nvSpPr>
        <p:spPr/>
        <p:txBody>
          <a:bodyPr/>
          <a:lstStyle/>
          <a:p>
            <a:fld id="{BB0E959B-8CB4-49E7-9B16-A9DA41D9BE41}" type="slidenum">
              <a:rPr lang="en-US" smtClean="0"/>
              <a:t>16</a:t>
            </a:fld>
            <a:endParaRPr lang="en-US"/>
          </a:p>
        </p:txBody>
      </p:sp>
    </p:spTree>
    <p:extLst>
      <p:ext uri="{BB962C8B-B14F-4D97-AF65-F5344CB8AC3E}">
        <p14:creationId xmlns:p14="http://schemas.microsoft.com/office/powerpoint/2010/main" val="39898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r>
              <a:rPr lang="en-US" dirty="0"/>
              <a:t>Let’s say you are</a:t>
            </a:r>
            <a:r>
              <a:rPr lang="en-US" baseline="0" dirty="0"/>
              <a:t> a consumer of an API that exposes a Swagger and you want to ramp up quickly to coding against it.  </a:t>
            </a:r>
          </a:p>
          <a:p>
            <a:pPr marL="0" indent="0">
              <a:buFont typeface="+mj-lt"/>
              <a:buNone/>
            </a:pPr>
            <a:endParaRPr lang="en-US" baseline="0" dirty="0"/>
          </a:p>
          <a:p>
            <a:pPr marL="228600" indent="-228600">
              <a:buFont typeface="+mj-lt"/>
              <a:buAutoNum type="arabicPeriod"/>
            </a:pPr>
            <a:r>
              <a:rPr lang="en-US" baseline="0" dirty="0"/>
              <a:t>Since the API </a:t>
            </a:r>
            <a:r>
              <a:rPr lang="en-US" baseline="0"/>
              <a:t>exposes a </a:t>
            </a:r>
            <a:r>
              <a:rPr lang="en-US" baseline="0" dirty="0"/>
              <a:t>Swagger, which is digital (JSON), you could in theory have </a:t>
            </a:r>
          </a:p>
          <a:p>
            <a:pPr marL="228600" indent="-228600">
              <a:buFont typeface="+mj-lt"/>
              <a:buAutoNum type="arabicPeriod"/>
            </a:pPr>
            <a:r>
              <a:rPr lang="en-US" baseline="0" dirty="0"/>
              <a:t>another program read in the API metadata and</a:t>
            </a:r>
          </a:p>
          <a:p>
            <a:pPr marL="228600" indent="-228600">
              <a:buFont typeface="+mj-lt"/>
              <a:buAutoNum type="arabicPeriod"/>
            </a:pPr>
            <a:r>
              <a:rPr lang="en-US" baseline="0" dirty="0"/>
              <a:t>generate and SDK for you that you can use to </a:t>
            </a:r>
          </a:p>
          <a:p>
            <a:pPr marL="228600" indent="-228600">
              <a:buFont typeface="+mj-lt"/>
              <a:buAutoNum type="arabicPeriod"/>
            </a:pPr>
            <a:r>
              <a:rPr lang="en-US" baseline="0" dirty="0"/>
              <a:t>interface with the API straight away.</a:t>
            </a:r>
          </a:p>
          <a:p>
            <a:pPr marL="228600" indent="-228600">
              <a:buFont typeface="+mj-lt"/>
              <a:buAutoNum type="arabicPeriod"/>
            </a:pPr>
            <a:endParaRPr lang="en-US" baseline="0" dirty="0"/>
          </a:p>
          <a:p>
            <a:pPr marL="0" indent="0">
              <a:buFont typeface="+mj-lt"/>
              <a:buNone/>
            </a:pPr>
            <a:endParaRPr lang="en-US" dirty="0"/>
          </a:p>
          <a:p>
            <a:pPr marL="228600" indent="-228600">
              <a:buFont typeface="+mj-lt"/>
              <a:buAutoNum type="arabicPeriod"/>
            </a:pPr>
            <a:endParaRPr lang="en-US" baseline="0" dirty="0"/>
          </a:p>
        </p:txBody>
      </p:sp>
      <p:sp>
        <p:nvSpPr>
          <p:cNvPr id="4" name="Slide Number Placeholder 3"/>
          <p:cNvSpPr>
            <a:spLocks noGrp="1"/>
          </p:cNvSpPr>
          <p:nvPr>
            <p:ph type="sldNum" sz="quarter" idx="10"/>
          </p:nvPr>
        </p:nvSpPr>
        <p:spPr/>
        <p:txBody>
          <a:bodyPr/>
          <a:lstStyle/>
          <a:p>
            <a:fld id="{BB0E959B-8CB4-49E7-9B16-A9DA41D9BE41}" type="slidenum">
              <a:rPr lang="en-US" smtClean="0"/>
              <a:t>17</a:t>
            </a:fld>
            <a:endParaRPr lang="en-US"/>
          </a:p>
        </p:txBody>
      </p:sp>
    </p:spTree>
    <p:extLst>
      <p:ext uri="{BB962C8B-B14F-4D97-AF65-F5344CB8AC3E}">
        <p14:creationId xmlns:p14="http://schemas.microsoft.com/office/powerpoint/2010/main" val="2744579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If you are working on a web browser application, you can use a tool called swagger-</a:t>
            </a:r>
            <a:r>
              <a:rPr lang="en-US" baseline="0" dirty="0" err="1"/>
              <a:t>js</a:t>
            </a:r>
            <a:r>
              <a:rPr lang="en-US" baseline="0" dirty="0"/>
              <a:t> to help you here.</a:t>
            </a:r>
          </a:p>
          <a:p>
            <a:r>
              <a:rPr lang="en-US" baseline="0" dirty="0"/>
              <a:t>I’ll show you an example of how to use swagger-</a:t>
            </a:r>
            <a:r>
              <a:rPr lang="en-US" baseline="0" dirty="0" err="1"/>
              <a:t>js</a:t>
            </a:r>
            <a:r>
              <a:rPr lang="en-US" baseline="0" dirty="0"/>
              <a:t> to consume a Swagger make a clean set of JavaScript objects to use that encapsulate and manage all the API communication for us.</a:t>
            </a:r>
          </a:p>
          <a:p>
            <a:endParaRPr lang="en-US" baseline="0" dirty="0"/>
          </a:p>
          <a:p>
            <a:r>
              <a:rPr lang="en-US" baseline="0" dirty="0"/>
              <a:t>(demo)</a:t>
            </a:r>
          </a:p>
        </p:txBody>
      </p:sp>
      <p:sp>
        <p:nvSpPr>
          <p:cNvPr id="4" name="Slide Number Placeholder 3"/>
          <p:cNvSpPr>
            <a:spLocks noGrp="1"/>
          </p:cNvSpPr>
          <p:nvPr>
            <p:ph type="sldNum" sz="quarter" idx="10"/>
          </p:nvPr>
        </p:nvSpPr>
        <p:spPr/>
        <p:txBody>
          <a:bodyPr/>
          <a:lstStyle/>
          <a:p>
            <a:fld id="{BB0E959B-8CB4-49E7-9B16-A9DA41D9BE41}" type="slidenum">
              <a:rPr lang="en-US" smtClean="0"/>
              <a:t>18</a:t>
            </a:fld>
            <a:endParaRPr lang="en-US"/>
          </a:p>
        </p:txBody>
      </p:sp>
    </p:spTree>
    <p:extLst>
      <p:ext uri="{BB962C8B-B14F-4D97-AF65-F5344CB8AC3E}">
        <p14:creationId xmlns:p14="http://schemas.microsoft.com/office/powerpoint/2010/main" val="614239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Hopefully I’ve given you just enough of Swagger</a:t>
            </a:r>
            <a:r>
              <a:rPr lang="en-US" baseline="0" dirty="0"/>
              <a:t> to wet your whistle.  </a:t>
            </a:r>
            <a:r>
              <a:rPr lang="en-US" dirty="0"/>
              <a:t>If you’re interested in what</a:t>
            </a:r>
            <a:r>
              <a:rPr lang="en-US" baseline="0" dirty="0"/>
              <a:t> you’ve learned about Swagger so far, here’s some resources I recommend for further reading.</a:t>
            </a:r>
            <a:endParaRPr lang="en-US" dirty="0"/>
          </a:p>
        </p:txBody>
      </p:sp>
      <p:sp>
        <p:nvSpPr>
          <p:cNvPr id="4" name="Slide Number Placeholder 3"/>
          <p:cNvSpPr>
            <a:spLocks noGrp="1"/>
          </p:cNvSpPr>
          <p:nvPr>
            <p:ph type="sldNum" sz="quarter" idx="10"/>
          </p:nvPr>
        </p:nvSpPr>
        <p:spPr/>
        <p:txBody>
          <a:bodyPr/>
          <a:lstStyle/>
          <a:p>
            <a:fld id="{BB0E959B-8CB4-49E7-9B16-A9DA41D9BE41}" type="slidenum">
              <a:rPr lang="en-US" smtClean="0"/>
              <a:t>19</a:t>
            </a:fld>
            <a:endParaRPr lang="en-US"/>
          </a:p>
        </p:txBody>
      </p:sp>
    </p:spTree>
    <p:extLst>
      <p:ext uri="{BB962C8B-B14F-4D97-AF65-F5344CB8AC3E}">
        <p14:creationId xmlns:p14="http://schemas.microsoft.com/office/powerpoint/2010/main" val="2745049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I’ll jump</a:t>
            </a:r>
            <a:r>
              <a:rPr lang="en-US" baseline="0" dirty="0"/>
              <a:t> right in with a little story time.  I’m a nostalgia junkie myself, so I’ll take us on a little trip through a bit of the 80s to help set things up.</a:t>
            </a:r>
            <a:endParaRPr lang="en-US" dirty="0"/>
          </a:p>
        </p:txBody>
      </p:sp>
      <p:sp>
        <p:nvSpPr>
          <p:cNvPr id="4" name="Slide Number Placeholder 3"/>
          <p:cNvSpPr>
            <a:spLocks noGrp="1"/>
          </p:cNvSpPr>
          <p:nvPr>
            <p:ph type="sldNum" sz="quarter" idx="10"/>
          </p:nvPr>
        </p:nvSpPr>
        <p:spPr/>
        <p:txBody>
          <a:bodyPr/>
          <a:lstStyle/>
          <a:p>
            <a:fld id="{BB0E959B-8CB4-49E7-9B16-A9DA41D9BE41}" type="slidenum">
              <a:rPr lang="en-US" smtClean="0"/>
              <a:t>2</a:t>
            </a:fld>
            <a:endParaRPr lang="en-US"/>
          </a:p>
        </p:txBody>
      </p:sp>
    </p:spTree>
    <p:extLst>
      <p:ext uri="{BB962C8B-B14F-4D97-AF65-F5344CB8AC3E}">
        <p14:creationId xmlns:p14="http://schemas.microsoft.com/office/powerpoint/2010/main" val="2459549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mj-lt"/>
              <a:buNone/>
            </a:pPr>
            <a:r>
              <a:rPr lang="en-US" baseline="0" dirty="0"/>
              <a:t>Thank you </a:t>
            </a:r>
            <a:r>
              <a:rPr lang="en-US" baseline="0" dirty="0">
                <a:sym typeface="Wingdings" panose="05000000000000000000" pitchFamily="2" charset="2"/>
              </a:rPr>
              <a:t></a:t>
            </a:r>
            <a:endParaRPr lang="en-US" baseline="0" dirty="0"/>
          </a:p>
        </p:txBody>
      </p:sp>
      <p:sp>
        <p:nvSpPr>
          <p:cNvPr id="4" name="Slide Number Placeholder 3"/>
          <p:cNvSpPr>
            <a:spLocks noGrp="1"/>
          </p:cNvSpPr>
          <p:nvPr>
            <p:ph type="sldNum" sz="quarter" idx="10"/>
          </p:nvPr>
        </p:nvSpPr>
        <p:spPr/>
        <p:txBody>
          <a:bodyPr/>
          <a:lstStyle/>
          <a:p>
            <a:fld id="{BB0E959B-8CB4-49E7-9B16-A9DA41D9BE41}" type="slidenum">
              <a:rPr lang="en-US" smtClean="0"/>
              <a:t>20</a:t>
            </a:fld>
            <a:endParaRPr lang="en-US"/>
          </a:p>
        </p:txBody>
      </p:sp>
    </p:spTree>
    <p:extLst>
      <p:ext uri="{BB962C8B-B14F-4D97-AF65-F5344CB8AC3E}">
        <p14:creationId xmlns:p14="http://schemas.microsoft.com/office/powerpoint/2010/main" val="7206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Anyone</a:t>
            </a:r>
            <a:r>
              <a:rPr lang="en-US" baseline="0" dirty="0"/>
              <a:t> recognize him?  David </a:t>
            </a:r>
            <a:r>
              <a:rPr lang="en-US" baseline="0" dirty="0" err="1"/>
              <a:t>Lightman</a:t>
            </a:r>
            <a:endParaRPr lang="en-US" baseline="0" dirty="0"/>
          </a:p>
          <a:p>
            <a:pPr marL="171450" indent="-171450">
              <a:buFont typeface="Arial" panose="020B0604020202020204" pitchFamily="34" charset="0"/>
              <a:buChar char="•"/>
            </a:pPr>
            <a:r>
              <a:rPr lang="en-US" baseline="0" dirty="0"/>
              <a:t>Once he got word of </a:t>
            </a:r>
            <a:r>
              <a:rPr lang="en-US" baseline="0" dirty="0" err="1"/>
              <a:t>Protovision’s</a:t>
            </a:r>
            <a:r>
              <a:rPr lang="en-US" baseline="0" dirty="0"/>
              <a:t> big upcoming 1983 holiday video game lineup, he couldn’t wait until Christmas to play them – he wanted to play them NOW.  </a:t>
            </a:r>
          </a:p>
          <a:p>
            <a:pPr marL="171450" indent="-171450">
              <a:buFont typeface="Arial" panose="020B0604020202020204" pitchFamily="34" charset="0"/>
              <a:buChar char="•"/>
            </a:pPr>
            <a:r>
              <a:rPr lang="en-US" baseline="0" dirty="0"/>
              <a:t>The task was simple – hack </a:t>
            </a:r>
            <a:r>
              <a:rPr lang="en-US" baseline="0" dirty="0" err="1"/>
              <a:t>Protovision’s</a:t>
            </a:r>
            <a:r>
              <a:rPr lang="en-US" baseline="0" dirty="0"/>
              <a:t> mainframe, and the all those unreleased games would be at his fingertips.  </a:t>
            </a:r>
          </a:p>
          <a:p>
            <a:pPr marL="171450" indent="-171450">
              <a:buFont typeface="Arial" panose="020B0604020202020204" pitchFamily="34" charset="0"/>
              <a:buChar char="•"/>
            </a:pPr>
            <a:r>
              <a:rPr lang="en-US" baseline="0" dirty="0"/>
              <a:t>Reams of dot matrix printouts and cases of 12-oz cans of Tab later, he finally gets in!</a:t>
            </a:r>
            <a:endParaRPr lang="en-US" dirty="0"/>
          </a:p>
        </p:txBody>
      </p:sp>
      <p:sp>
        <p:nvSpPr>
          <p:cNvPr id="4" name="Slide Number Placeholder 3"/>
          <p:cNvSpPr>
            <a:spLocks noGrp="1"/>
          </p:cNvSpPr>
          <p:nvPr>
            <p:ph type="sldNum" sz="quarter" idx="10"/>
          </p:nvPr>
        </p:nvSpPr>
        <p:spPr/>
        <p:txBody>
          <a:bodyPr/>
          <a:lstStyle/>
          <a:p>
            <a:fld id="{BB0E959B-8CB4-49E7-9B16-A9DA41D9BE41}" type="slidenum">
              <a:rPr lang="en-US" smtClean="0"/>
              <a:t>3</a:t>
            </a:fld>
            <a:endParaRPr lang="en-US"/>
          </a:p>
        </p:txBody>
      </p:sp>
    </p:spTree>
    <p:extLst>
      <p:ext uri="{BB962C8B-B14F-4D97-AF65-F5344CB8AC3E}">
        <p14:creationId xmlns:p14="http://schemas.microsoft.com/office/powerpoint/2010/main" val="1230437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David and his classmate Jennifer huddle</a:t>
            </a:r>
            <a:r>
              <a:rPr lang="en-US" baseline="0" dirty="0"/>
              <a:t> closely around the monochrome CRT buzzing with excitement. </a:t>
            </a:r>
          </a:p>
          <a:p>
            <a:pPr marL="171450" indent="-171450">
              <a:buFont typeface="Arial" panose="020B0604020202020204" pitchFamily="34" charset="0"/>
              <a:buChar char="•"/>
            </a:pPr>
            <a:r>
              <a:rPr lang="en-US" baseline="0" dirty="0"/>
              <a:t>They start up a game on a list of many…Global Thermonuclear War.  They punched up missile coordinates like 2 regular war mongers, never skipping a beat.  They were having a great time!</a:t>
            </a:r>
          </a:p>
          <a:p>
            <a:endParaRPr lang="en-US" baseline="0" dirty="0"/>
          </a:p>
          <a:p>
            <a:r>
              <a:rPr lang="en-US" baseline="0" dirty="0"/>
              <a:t>One problem…</a:t>
            </a:r>
            <a:endParaRPr lang="en-US" dirty="0"/>
          </a:p>
        </p:txBody>
      </p:sp>
      <p:sp>
        <p:nvSpPr>
          <p:cNvPr id="4" name="Slide Number Placeholder 3"/>
          <p:cNvSpPr>
            <a:spLocks noGrp="1"/>
          </p:cNvSpPr>
          <p:nvPr>
            <p:ph type="sldNum" sz="quarter" idx="10"/>
          </p:nvPr>
        </p:nvSpPr>
        <p:spPr/>
        <p:txBody>
          <a:bodyPr/>
          <a:lstStyle/>
          <a:p>
            <a:fld id="{BB0E959B-8CB4-49E7-9B16-A9DA41D9BE41}" type="slidenum">
              <a:rPr lang="en-US" smtClean="0"/>
              <a:t>4</a:t>
            </a:fld>
            <a:endParaRPr lang="en-US"/>
          </a:p>
        </p:txBody>
      </p:sp>
    </p:spTree>
    <p:extLst>
      <p:ext uri="{BB962C8B-B14F-4D97-AF65-F5344CB8AC3E}">
        <p14:creationId xmlns:p14="http://schemas.microsoft.com/office/powerpoint/2010/main" val="380411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a:t>
            </a:r>
            <a:r>
              <a:rPr lang="en-US" baseline="0" dirty="0"/>
              <a:t> wasn’t actually connected to the </a:t>
            </a:r>
            <a:r>
              <a:rPr lang="en-US" b="1" baseline="0" dirty="0"/>
              <a:t>video game company’s </a:t>
            </a:r>
            <a:r>
              <a:rPr lang="en-US" baseline="0" dirty="0"/>
              <a:t>mainframe.  </a:t>
            </a:r>
          </a:p>
          <a:p>
            <a:endParaRPr lang="en-US" baseline="0" dirty="0"/>
          </a:p>
        </p:txBody>
      </p:sp>
      <p:sp>
        <p:nvSpPr>
          <p:cNvPr id="4" name="Slide Number Placeholder 3"/>
          <p:cNvSpPr>
            <a:spLocks noGrp="1"/>
          </p:cNvSpPr>
          <p:nvPr>
            <p:ph type="sldNum" sz="quarter" idx="10"/>
          </p:nvPr>
        </p:nvSpPr>
        <p:spPr/>
        <p:txBody>
          <a:bodyPr/>
          <a:lstStyle/>
          <a:p>
            <a:fld id="{BB0E959B-8CB4-49E7-9B16-A9DA41D9BE41}" type="slidenum">
              <a:rPr lang="en-US" smtClean="0"/>
              <a:t>5</a:t>
            </a:fld>
            <a:endParaRPr lang="en-US"/>
          </a:p>
        </p:txBody>
      </p:sp>
    </p:spTree>
    <p:extLst>
      <p:ext uri="{BB962C8B-B14F-4D97-AF65-F5344CB8AC3E}">
        <p14:creationId xmlns:p14="http://schemas.microsoft.com/office/powerpoint/2010/main" val="72534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whole thing was actually a big mess.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ended up working out just fine, but perhaps David would have avoided a lot of trouble if he was able to more better understand how to interface with WOPR in the first place.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If WOPR would have been able to give David more information about what Global Thermonuclear War actually was, how it is used and what the impacts are of actually running it, he might have realized he was in the wrong system, and wouldn’t have had to take that ride down to NORAD in the white van with blacked-out windows.</a:t>
            </a:r>
            <a:endParaRPr lang="en-US" dirty="0"/>
          </a:p>
          <a:p>
            <a:endParaRPr lang="en-US" dirty="0"/>
          </a:p>
        </p:txBody>
      </p:sp>
      <p:sp>
        <p:nvSpPr>
          <p:cNvPr id="4" name="Slide Number Placeholder 3"/>
          <p:cNvSpPr>
            <a:spLocks noGrp="1"/>
          </p:cNvSpPr>
          <p:nvPr>
            <p:ph type="sldNum" sz="quarter" idx="10"/>
          </p:nvPr>
        </p:nvSpPr>
        <p:spPr/>
        <p:txBody>
          <a:bodyPr/>
          <a:lstStyle/>
          <a:p>
            <a:fld id="{BB0E959B-8CB4-49E7-9B16-A9DA41D9BE41}" type="slidenum">
              <a:rPr lang="en-US" smtClean="0"/>
              <a:t>6</a:t>
            </a:fld>
            <a:endParaRPr lang="en-US"/>
          </a:p>
        </p:txBody>
      </p:sp>
    </p:spTree>
    <p:extLst>
      <p:ext uri="{BB962C8B-B14F-4D97-AF65-F5344CB8AC3E}">
        <p14:creationId xmlns:p14="http://schemas.microsoft.com/office/powerpoint/2010/main" val="2971015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Next, meet Alan Bradley,</a:t>
            </a:r>
            <a:r>
              <a:rPr lang="en-US" baseline="0" dirty="0"/>
              <a:t> software engineer for </a:t>
            </a:r>
            <a:r>
              <a:rPr lang="en-US" baseline="0" dirty="0" err="1"/>
              <a:t>Encom</a:t>
            </a:r>
            <a:r>
              <a:rPr lang="en-US" baseline="0" dirty="0"/>
              <a:t>.  </a:t>
            </a:r>
          </a:p>
          <a:p>
            <a:pPr marL="171450" indent="-171450">
              <a:buFont typeface="Arial" panose="020B0604020202020204" pitchFamily="34" charset="0"/>
              <a:buChar char="•"/>
            </a:pPr>
            <a:r>
              <a:rPr lang="en-US" baseline="0" dirty="0"/>
              <a:t>Under the radar of a power-hungry CEO carrying out a plan to incorporate every engineer’s intellectual property into a giant, dictatorial computer system, he builds a program that will help other software engineers protect their own work and keep the system free.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Anyone know what the name of that program was?</a:t>
            </a:r>
            <a:endParaRPr lang="en-US" dirty="0"/>
          </a:p>
        </p:txBody>
      </p:sp>
      <p:sp>
        <p:nvSpPr>
          <p:cNvPr id="4" name="Slide Number Placeholder 3"/>
          <p:cNvSpPr>
            <a:spLocks noGrp="1"/>
          </p:cNvSpPr>
          <p:nvPr>
            <p:ph type="sldNum" sz="quarter" idx="10"/>
          </p:nvPr>
        </p:nvSpPr>
        <p:spPr/>
        <p:txBody>
          <a:bodyPr/>
          <a:lstStyle/>
          <a:p>
            <a:fld id="{BB0E959B-8CB4-49E7-9B16-A9DA41D9BE41}" type="slidenum">
              <a:rPr lang="en-US" smtClean="0"/>
              <a:t>7</a:t>
            </a:fld>
            <a:endParaRPr lang="en-US"/>
          </a:p>
        </p:txBody>
      </p:sp>
    </p:spTree>
    <p:extLst>
      <p:ext uri="{BB962C8B-B14F-4D97-AF65-F5344CB8AC3E}">
        <p14:creationId xmlns:p14="http://schemas.microsoft.com/office/powerpoint/2010/main" val="4014282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Tron!</a:t>
            </a:r>
          </a:p>
        </p:txBody>
      </p:sp>
      <p:sp>
        <p:nvSpPr>
          <p:cNvPr id="4" name="Slide Number Placeholder 3"/>
          <p:cNvSpPr>
            <a:spLocks noGrp="1"/>
          </p:cNvSpPr>
          <p:nvPr>
            <p:ph type="sldNum" sz="quarter" idx="10"/>
          </p:nvPr>
        </p:nvSpPr>
        <p:spPr/>
        <p:txBody>
          <a:bodyPr/>
          <a:lstStyle/>
          <a:p>
            <a:fld id="{BB0E959B-8CB4-49E7-9B16-A9DA41D9BE41}" type="slidenum">
              <a:rPr lang="en-US" smtClean="0"/>
              <a:t>8</a:t>
            </a:fld>
            <a:endParaRPr lang="en-US"/>
          </a:p>
        </p:txBody>
      </p:sp>
    </p:spTree>
    <p:extLst>
      <p:ext uri="{BB962C8B-B14F-4D97-AF65-F5344CB8AC3E}">
        <p14:creationId xmlns:p14="http://schemas.microsoft.com/office/powerpoint/2010/main" val="1968333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Now that Tron was ready to free the grid, the challenge in front of Alan was to make sure other engineers</a:t>
            </a:r>
            <a:r>
              <a:rPr lang="en-US" baseline="0" dirty="0"/>
              <a:t> were able to discover Tron and his capabilities and how to leverage his strengths to accomplish their own goals.</a:t>
            </a:r>
          </a:p>
          <a:p>
            <a:endParaRPr lang="en-US" baseline="0" dirty="0"/>
          </a:p>
          <a:p>
            <a:r>
              <a:rPr lang="en-US" baseline="0" dirty="0"/>
              <a:t>Warping back to reality in the 21</a:t>
            </a:r>
            <a:r>
              <a:rPr lang="en-US" baseline="30000" dirty="0"/>
              <a:t>st</a:t>
            </a:r>
            <a:r>
              <a:rPr lang="en-US" baseline="0" dirty="0"/>
              <a:t> century, and with those lessons learned and scenarios in mind…</a:t>
            </a:r>
            <a:endParaRPr lang="en-US" dirty="0"/>
          </a:p>
        </p:txBody>
      </p:sp>
      <p:sp>
        <p:nvSpPr>
          <p:cNvPr id="4" name="Slide Number Placeholder 3"/>
          <p:cNvSpPr>
            <a:spLocks noGrp="1"/>
          </p:cNvSpPr>
          <p:nvPr>
            <p:ph type="sldNum" sz="quarter" idx="10"/>
          </p:nvPr>
        </p:nvSpPr>
        <p:spPr/>
        <p:txBody>
          <a:bodyPr/>
          <a:lstStyle/>
          <a:p>
            <a:fld id="{BB0E959B-8CB4-49E7-9B16-A9DA41D9BE41}" type="slidenum">
              <a:rPr lang="en-US" smtClean="0"/>
              <a:t>9</a:t>
            </a:fld>
            <a:endParaRPr lang="en-US"/>
          </a:p>
        </p:txBody>
      </p:sp>
    </p:spTree>
    <p:extLst>
      <p:ext uri="{BB962C8B-B14F-4D97-AF65-F5344CB8AC3E}">
        <p14:creationId xmlns:p14="http://schemas.microsoft.com/office/powerpoint/2010/main" val="2427016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B2E88F-57D3-49EE-BAE7-2AB4CE65953E}"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AB3444-1FB7-47FC-95B6-F7C0569A178B}" type="slidenum">
              <a:rPr lang="en-US" smtClean="0"/>
              <a:t>‹#›</a:t>
            </a:fld>
            <a:endParaRPr lang="en-US"/>
          </a:p>
        </p:txBody>
      </p:sp>
    </p:spTree>
    <p:extLst>
      <p:ext uri="{BB962C8B-B14F-4D97-AF65-F5344CB8AC3E}">
        <p14:creationId xmlns:p14="http://schemas.microsoft.com/office/powerpoint/2010/main" val="1442367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B2E88F-57D3-49EE-BAE7-2AB4CE65953E}"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AB3444-1FB7-47FC-95B6-F7C0569A178B}" type="slidenum">
              <a:rPr lang="en-US" smtClean="0"/>
              <a:t>‹#›</a:t>
            </a:fld>
            <a:endParaRPr lang="en-US"/>
          </a:p>
        </p:txBody>
      </p:sp>
    </p:spTree>
    <p:extLst>
      <p:ext uri="{BB962C8B-B14F-4D97-AF65-F5344CB8AC3E}">
        <p14:creationId xmlns:p14="http://schemas.microsoft.com/office/powerpoint/2010/main" val="1970608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B2E88F-57D3-49EE-BAE7-2AB4CE65953E}"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AB3444-1FB7-47FC-95B6-F7C0569A178B}" type="slidenum">
              <a:rPr lang="en-US" smtClean="0"/>
              <a:t>‹#›</a:t>
            </a:fld>
            <a:endParaRPr lang="en-US"/>
          </a:p>
        </p:txBody>
      </p:sp>
    </p:spTree>
    <p:extLst>
      <p:ext uri="{BB962C8B-B14F-4D97-AF65-F5344CB8AC3E}">
        <p14:creationId xmlns:p14="http://schemas.microsoft.com/office/powerpoint/2010/main" val="2663097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762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ing">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idx="4294967295" hasCustomPrompt="1"/>
          </p:nvPr>
        </p:nvSpPr>
        <p:spPr>
          <a:xfrm>
            <a:off x="2659777" y="5049748"/>
            <a:ext cx="6319837" cy="1612900"/>
          </a:xfrm>
          <a:prstGeom prst="rect">
            <a:avLst/>
          </a:prstGeom>
          <a:noFill/>
        </p:spPr>
        <p:txBody>
          <a:bodyPr vert="horz" lIns="137160" tIns="137160" rIns="137160" bIns="137160" rtlCol="0" anchor="b">
            <a:normAutofit/>
          </a:bodyPr>
          <a:lstStyle>
            <a:lvl1pPr>
              <a:defRPr baseline="0"/>
            </a:lvl1pPr>
          </a:lstStyle>
          <a:p>
            <a:pPr algn="r"/>
            <a:r>
              <a:rPr lang="en-US" b="1" dirty="0">
                <a:latin typeface="Yu Gothic UI Light" panose="020B0300000000000000" pitchFamily="34" charset="-128"/>
                <a:ea typeface="Yu Gothic UI Light" panose="020B0300000000000000" pitchFamily="34" charset="-128"/>
              </a:rPr>
              <a:t>Section heading</a:t>
            </a:r>
            <a:br>
              <a:rPr lang="en-US" b="1" dirty="0">
                <a:latin typeface="Yu Gothic UI Light" panose="020B0300000000000000" pitchFamily="34" charset="-128"/>
                <a:ea typeface="Yu Gothic UI Light" panose="020B0300000000000000" pitchFamily="34" charset="-128"/>
              </a:rPr>
            </a:br>
            <a:r>
              <a:rPr lang="en-US" sz="2400" b="1" dirty="0">
                <a:latin typeface="Yu Gothic UI Light" panose="020B0300000000000000" pitchFamily="34" charset="-128"/>
                <a:ea typeface="Yu Gothic UI Light" panose="020B0300000000000000" pitchFamily="34" charset="-128"/>
              </a:rPr>
              <a:t>Section subheading</a:t>
            </a:r>
          </a:p>
        </p:txBody>
      </p:sp>
    </p:spTree>
    <p:extLst>
      <p:ext uri="{BB962C8B-B14F-4D97-AF65-F5344CB8AC3E}">
        <p14:creationId xmlns:p14="http://schemas.microsoft.com/office/powerpoint/2010/main" val="1293372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B2E88F-57D3-49EE-BAE7-2AB4CE65953E}"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AB3444-1FB7-47FC-95B6-F7C0569A178B}" type="slidenum">
              <a:rPr lang="en-US" smtClean="0"/>
              <a:t>‹#›</a:t>
            </a:fld>
            <a:endParaRPr lang="en-US"/>
          </a:p>
        </p:txBody>
      </p:sp>
    </p:spTree>
    <p:extLst>
      <p:ext uri="{BB962C8B-B14F-4D97-AF65-F5344CB8AC3E}">
        <p14:creationId xmlns:p14="http://schemas.microsoft.com/office/powerpoint/2010/main" val="852232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B2E88F-57D3-49EE-BAE7-2AB4CE65953E}"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AB3444-1FB7-47FC-95B6-F7C0569A178B}" type="slidenum">
              <a:rPr lang="en-US" smtClean="0"/>
              <a:t>‹#›</a:t>
            </a:fld>
            <a:endParaRPr lang="en-US"/>
          </a:p>
        </p:txBody>
      </p:sp>
    </p:spTree>
    <p:extLst>
      <p:ext uri="{BB962C8B-B14F-4D97-AF65-F5344CB8AC3E}">
        <p14:creationId xmlns:p14="http://schemas.microsoft.com/office/powerpoint/2010/main" val="1552674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B2E88F-57D3-49EE-BAE7-2AB4CE65953E}"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AB3444-1FB7-47FC-95B6-F7C0569A178B}" type="slidenum">
              <a:rPr lang="en-US" smtClean="0"/>
              <a:t>‹#›</a:t>
            </a:fld>
            <a:endParaRPr lang="en-US"/>
          </a:p>
        </p:txBody>
      </p:sp>
    </p:spTree>
    <p:extLst>
      <p:ext uri="{BB962C8B-B14F-4D97-AF65-F5344CB8AC3E}">
        <p14:creationId xmlns:p14="http://schemas.microsoft.com/office/powerpoint/2010/main" val="134746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B2E88F-57D3-49EE-BAE7-2AB4CE65953E}" type="datetimeFigureOut">
              <a:rPr lang="en-US" smtClean="0"/>
              <a:t>11/17/2016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AB3444-1FB7-47FC-95B6-F7C0569A178B}" type="slidenum">
              <a:rPr lang="en-US" smtClean="0"/>
              <a:t>‹#›</a:t>
            </a:fld>
            <a:endParaRPr lang="en-US"/>
          </a:p>
        </p:txBody>
      </p:sp>
    </p:spTree>
    <p:extLst>
      <p:ext uri="{BB962C8B-B14F-4D97-AF65-F5344CB8AC3E}">
        <p14:creationId xmlns:p14="http://schemas.microsoft.com/office/powerpoint/2010/main" val="1003788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B2E88F-57D3-49EE-BAE7-2AB4CE65953E}" type="datetimeFigureOut">
              <a:rPr lang="en-US" smtClean="0"/>
              <a:t>11/17/2016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AB3444-1FB7-47FC-95B6-F7C0569A178B}" type="slidenum">
              <a:rPr lang="en-US" smtClean="0"/>
              <a:t>‹#›</a:t>
            </a:fld>
            <a:endParaRPr lang="en-US"/>
          </a:p>
        </p:txBody>
      </p:sp>
    </p:spTree>
    <p:extLst>
      <p:ext uri="{BB962C8B-B14F-4D97-AF65-F5344CB8AC3E}">
        <p14:creationId xmlns:p14="http://schemas.microsoft.com/office/powerpoint/2010/main" val="2984910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B2E88F-57D3-49EE-BAE7-2AB4CE65953E}" type="datetimeFigureOut">
              <a:rPr lang="en-US" smtClean="0"/>
              <a:t>11/17/2016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AB3444-1FB7-47FC-95B6-F7C0569A178B}" type="slidenum">
              <a:rPr lang="en-US" smtClean="0"/>
              <a:t>‹#›</a:t>
            </a:fld>
            <a:endParaRPr lang="en-US"/>
          </a:p>
        </p:txBody>
      </p:sp>
    </p:spTree>
    <p:extLst>
      <p:ext uri="{BB962C8B-B14F-4D97-AF65-F5344CB8AC3E}">
        <p14:creationId xmlns:p14="http://schemas.microsoft.com/office/powerpoint/2010/main" val="1232271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B2E88F-57D3-49EE-BAE7-2AB4CE65953E}"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AB3444-1FB7-47FC-95B6-F7C0569A178B}" type="slidenum">
              <a:rPr lang="en-US" smtClean="0"/>
              <a:t>‹#›</a:t>
            </a:fld>
            <a:endParaRPr lang="en-US"/>
          </a:p>
        </p:txBody>
      </p:sp>
    </p:spTree>
    <p:extLst>
      <p:ext uri="{BB962C8B-B14F-4D97-AF65-F5344CB8AC3E}">
        <p14:creationId xmlns:p14="http://schemas.microsoft.com/office/powerpoint/2010/main" val="319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B2E88F-57D3-49EE-BAE7-2AB4CE65953E}"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AB3444-1FB7-47FC-95B6-F7C0569A178B}" type="slidenum">
              <a:rPr lang="en-US" smtClean="0"/>
              <a:t>‹#›</a:t>
            </a:fld>
            <a:endParaRPr lang="en-US"/>
          </a:p>
        </p:txBody>
      </p:sp>
    </p:spTree>
    <p:extLst>
      <p:ext uri="{BB962C8B-B14F-4D97-AF65-F5344CB8AC3E}">
        <p14:creationId xmlns:p14="http://schemas.microsoft.com/office/powerpoint/2010/main" val="51606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B2E88F-57D3-49EE-BAE7-2AB4CE65953E}" type="datetimeFigureOut">
              <a:rPr lang="en-US" smtClean="0"/>
              <a:t>11/17/2016</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AB3444-1FB7-47FC-95B6-F7C0569A178B}" type="slidenum">
              <a:rPr lang="en-US" smtClean="0"/>
              <a:t>‹#›</a:t>
            </a:fld>
            <a:endParaRPr lang="en-US"/>
          </a:p>
        </p:txBody>
      </p:sp>
    </p:spTree>
    <p:extLst>
      <p:ext uri="{BB962C8B-B14F-4D97-AF65-F5344CB8AC3E}">
        <p14:creationId xmlns:p14="http://schemas.microsoft.com/office/powerpoint/2010/main" val="2301343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714327"/>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agger.i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github.com/domaindrivendev/Swashbuckle" TargetMode="External"/><Relationship Id="rId5" Type="http://schemas.openxmlformats.org/officeDocument/2006/relationships/hyperlink" Target="https://github.com/NSwag" TargetMode="External"/><Relationship Id="rId4" Type="http://schemas.openxmlformats.org/officeDocument/2006/relationships/hyperlink" Target="https://github.com/swagger-ap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2659063" y="5049838"/>
            <a:ext cx="6319837" cy="1612900"/>
          </a:xfrm>
        </p:spPr>
        <p:txBody>
          <a:bodyPr anchor="b"/>
          <a:lstStyle/>
          <a:p>
            <a:pPr algn="r"/>
            <a:r>
              <a:rPr lang="en-US" sz="4000" b="1" dirty="0">
                <a:latin typeface="Yu Gothic UI Light" panose="020B0300000000000000" pitchFamily="34" charset="-128"/>
                <a:ea typeface="Yu Gothic UI Light" panose="020B0300000000000000" pitchFamily="34" charset="-128"/>
              </a:rPr>
              <a:t>APIs With Swag(</a:t>
            </a:r>
            <a:r>
              <a:rPr lang="en-US" sz="4000" b="1" dirty="0" err="1">
                <a:latin typeface="Yu Gothic UI Light" panose="020B0300000000000000" pitchFamily="34" charset="-128"/>
                <a:ea typeface="Yu Gothic UI Light" panose="020B0300000000000000" pitchFamily="34" charset="-128"/>
              </a:rPr>
              <a:t>ger</a:t>
            </a:r>
            <a:r>
              <a:rPr lang="en-US" sz="4000" b="1" dirty="0">
                <a:latin typeface="Yu Gothic UI Light" panose="020B0300000000000000" pitchFamily="34" charset="-128"/>
                <a:ea typeface="Yu Gothic UI Light" panose="020B0300000000000000" pitchFamily="34" charset="-128"/>
              </a:rPr>
              <a:t>)</a:t>
            </a:r>
            <a:br>
              <a:rPr lang="en-US" sz="4000" dirty="0">
                <a:latin typeface="Yu Gothic UI Light" panose="020B0300000000000000" pitchFamily="34" charset="-128"/>
                <a:ea typeface="Yu Gothic UI Light" panose="020B0300000000000000" pitchFamily="34" charset="-128"/>
              </a:rPr>
            </a:br>
            <a:r>
              <a:rPr lang="en-US" sz="2400" b="1" dirty="0">
                <a:latin typeface="Yu Gothic UI Light" panose="020B0300000000000000" pitchFamily="34" charset="-128"/>
                <a:ea typeface="Yu Gothic UI Light" panose="020B0300000000000000" pitchFamily="34" charset="-128"/>
              </a:rPr>
              <a:t>Gary DeReese</a:t>
            </a:r>
            <a:endParaRPr lang="en-US" sz="2000" b="1" dirty="0">
              <a:latin typeface="Yu Gothic UI Light" panose="020B0300000000000000" pitchFamily="34" charset="-128"/>
              <a:ea typeface="Yu Gothic UI Light" panose="020B0300000000000000" pitchFamily="34" charset="-128"/>
            </a:endParaRPr>
          </a:p>
        </p:txBody>
      </p:sp>
    </p:spTree>
    <p:extLst>
      <p:ext uri="{BB962C8B-B14F-4D97-AF65-F5344CB8AC3E}">
        <p14:creationId xmlns:p14="http://schemas.microsoft.com/office/powerpoint/2010/main" val="132706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281363" y="4282708"/>
            <a:ext cx="2571750" cy="929283"/>
          </a:xfrm>
        </p:spPr>
        <p:txBody>
          <a:bodyPr>
            <a:normAutofit fontScale="85000" lnSpcReduction="10000"/>
          </a:bodyPr>
          <a:lstStyle/>
          <a:p>
            <a:pPr algn="ctr"/>
            <a:r>
              <a:rPr lang="en-US" sz="6000" dirty="0">
                <a:latin typeface="Yu Gothic UI Light" panose="020B0300000000000000" pitchFamily="34" charset="-128"/>
                <a:ea typeface="Yu Gothic UI Light" panose="020B0300000000000000" pitchFamily="34" charset="-128"/>
              </a:rPr>
              <a:t>Swagger</a:t>
            </a:r>
          </a:p>
        </p:txBody>
      </p:sp>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363" y="1710955"/>
            <a:ext cx="2571750" cy="2571750"/>
          </a:xfrm>
          <a:prstGeom prst="rect">
            <a:avLst/>
          </a:prstGeom>
        </p:spPr>
      </p:pic>
    </p:spTree>
    <p:extLst>
      <p:ext uri="{BB962C8B-B14F-4D97-AF65-F5344CB8AC3E}">
        <p14:creationId xmlns:p14="http://schemas.microsoft.com/office/powerpoint/2010/main" val="214217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Yu Gothic UI Light" panose="020B0300000000000000" pitchFamily="34" charset="-128"/>
                <a:ea typeface="Yu Gothic UI Light" panose="020B0300000000000000" pitchFamily="34" charset="-128"/>
              </a:rPr>
              <a:t>What is Swagger?</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43600" y="2125266"/>
            <a:ext cx="2571750" cy="2571750"/>
          </a:xfrm>
        </p:spPr>
      </p:pic>
      <p:sp>
        <p:nvSpPr>
          <p:cNvPr id="8" name="TextBox 7"/>
          <p:cNvSpPr txBox="1"/>
          <p:nvPr/>
        </p:nvSpPr>
        <p:spPr>
          <a:xfrm>
            <a:off x="744586" y="2287633"/>
            <a:ext cx="4976949" cy="4201150"/>
          </a:xfrm>
          <a:prstGeom prst="rect">
            <a:avLst/>
          </a:prstGeom>
          <a:noFill/>
        </p:spPr>
        <p:txBody>
          <a:bodyPr wrap="square" rtlCol="0">
            <a:spAutoFit/>
          </a:bodyPr>
          <a:lstStyle/>
          <a:p>
            <a:pPr marL="214308" indent="-214308">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Uses JSON to define a standard, language-independent interface to a REST API using JSON</a:t>
            </a:r>
          </a:p>
          <a:p>
            <a:endParaRPr lang="en-US" sz="2400" dirty="0">
              <a:latin typeface="Yu Gothic UI" panose="020B0500000000000000" pitchFamily="34" charset="-128"/>
              <a:ea typeface="Yu Gothic UI" panose="020B0500000000000000" pitchFamily="34" charset="-128"/>
            </a:endParaRPr>
          </a:p>
          <a:p>
            <a:pPr marL="214308" indent="-214308">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Allows humans and software to discover an API’s capabilities</a:t>
            </a:r>
          </a:p>
          <a:p>
            <a:endParaRPr lang="en-US" sz="2400" dirty="0">
              <a:latin typeface="Yu Gothic UI" panose="020B0500000000000000" pitchFamily="34" charset="-128"/>
              <a:ea typeface="Yu Gothic UI" panose="020B0500000000000000" pitchFamily="34" charset="-128"/>
            </a:endParaRPr>
          </a:p>
          <a:p>
            <a:pPr marL="214308" indent="-214308">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Lowers barrier of entry for interfacing with the API’s endpoints</a:t>
            </a:r>
          </a:p>
          <a:p>
            <a:pPr marL="214308" indent="-214308">
              <a:buFont typeface="Arial" panose="020B0604020202020204" pitchFamily="34" charset="0"/>
              <a:buChar char="•"/>
            </a:pPr>
            <a:endParaRPr lang="en-US" sz="1350" dirty="0"/>
          </a:p>
          <a:p>
            <a:pPr marL="214308" indent="-214308">
              <a:buFont typeface="Arial" panose="020B0604020202020204" pitchFamily="34" charset="0"/>
              <a:buChar char="•"/>
            </a:pPr>
            <a:endParaRPr lang="en-US" sz="1350" dirty="0"/>
          </a:p>
        </p:txBody>
      </p:sp>
    </p:spTree>
    <p:extLst>
      <p:ext uri="{BB962C8B-B14F-4D97-AF65-F5344CB8AC3E}">
        <p14:creationId xmlns:p14="http://schemas.microsoft.com/office/powerpoint/2010/main" val="376457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Yu Gothic UI Light" panose="020B0300000000000000" pitchFamily="34" charset="-128"/>
                <a:ea typeface="Yu Gothic UI Light" panose="020B0300000000000000" pitchFamily="34" charset="-128"/>
              </a:rPr>
              <a:t>First Look at Swagger</a:t>
            </a:r>
          </a:p>
        </p:txBody>
      </p:sp>
      <p:sp>
        <p:nvSpPr>
          <p:cNvPr id="4" name="Content Placeholder 3"/>
          <p:cNvSpPr>
            <a:spLocks noGrp="1"/>
          </p:cNvSpPr>
          <p:nvPr>
            <p:ph idx="1"/>
          </p:nvPr>
        </p:nvSpPr>
        <p:spPr>
          <a:solidFill>
            <a:schemeClr val="tx1">
              <a:lumMod val="75000"/>
              <a:lumOff val="25000"/>
            </a:schemeClr>
          </a:solidFill>
        </p:spPr>
        <p:txBody>
          <a:bodyPr vert="horz" lIns="137160" tIns="137160" rIns="137160" bIns="137160" rtlCol="0">
            <a:noAutofit/>
          </a:bodyPr>
          <a:lstStyle/>
          <a:p>
            <a:pPr marL="0" indent="0">
              <a:buNone/>
            </a:pPr>
            <a:r>
              <a:rPr lang="en-US" sz="1300" dirty="0">
                <a:solidFill>
                  <a:schemeClr val="bg1">
                    <a:lumMod val="95000"/>
                  </a:schemeClr>
                </a:solidFill>
                <a:latin typeface="Consolas" panose="020B0609020204030204" pitchFamily="49" charset="0"/>
              </a:rPr>
              <a:t>"/pets":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"get":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"description": "Returns all pets from the system that the user has access to",</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"produces":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"application/</a:t>
            </a:r>
            <a:r>
              <a:rPr lang="en-US" sz="1300" dirty="0" err="1">
                <a:solidFill>
                  <a:schemeClr val="bg1">
                    <a:lumMod val="95000"/>
                  </a:schemeClr>
                </a:solidFill>
                <a:latin typeface="Consolas" panose="020B0609020204030204" pitchFamily="49" charset="0"/>
              </a:rPr>
              <a:t>json</a:t>
            </a:r>
            <a:r>
              <a:rPr lang="en-US" sz="1300" dirty="0">
                <a:solidFill>
                  <a:schemeClr val="bg1">
                    <a:lumMod val="95000"/>
                  </a:schemeClr>
                </a:solidFill>
                <a:latin typeface="Consolas" panose="020B0609020204030204" pitchFamily="49" charset="0"/>
              </a:rPr>
              <a:t>"</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"responses":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"200":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"description": "A list of pets.",</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"schema":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"type": "array",</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"items":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"$ref": "#/definitions/pet"</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  }</a:t>
            </a:r>
            <a:br>
              <a:rPr lang="en-US" sz="1300" dirty="0">
                <a:solidFill>
                  <a:schemeClr val="bg1">
                    <a:lumMod val="95000"/>
                  </a:schemeClr>
                </a:solidFill>
                <a:latin typeface="Consolas" panose="020B0609020204030204" pitchFamily="49" charset="0"/>
              </a:rPr>
            </a:br>
            <a:r>
              <a:rPr lang="en-US" sz="1300" dirty="0">
                <a:solidFill>
                  <a:schemeClr val="bg1">
                    <a:lumMod val="95000"/>
                  </a:schemeClr>
                </a:solidFill>
                <a:latin typeface="Consolas" panose="020B0609020204030204" pitchFamily="49" charset="0"/>
              </a:rPr>
              <a:t>}</a:t>
            </a:r>
          </a:p>
        </p:txBody>
      </p:sp>
      <p:grpSp>
        <p:nvGrpSpPr>
          <p:cNvPr id="17" name="Group 16"/>
          <p:cNvGrpSpPr/>
          <p:nvPr/>
        </p:nvGrpSpPr>
        <p:grpSpPr>
          <a:xfrm>
            <a:off x="2509359" y="3657148"/>
            <a:ext cx="3515932" cy="688292"/>
            <a:chOff x="522203" y="3406506"/>
            <a:chExt cx="8191505" cy="917722"/>
          </a:xfrm>
        </p:grpSpPr>
        <p:cxnSp>
          <p:nvCxnSpPr>
            <p:cNvPr id="13" name="Straight Arrow Connector 12"/>
            <p:cNvCxnSpPr>
              <a:stCxn id="16" idx="1"/>
            </p:cNvCxnSpPr>
            <p:nvPr/>
          </p:nvCxnSpPr>
          <p:spPr>
            <a:xfrm flipH="1" flipV="1">
              <a:off x="522203" y="3406506"/>
              <a:ext cx="6066492" cy="608629"/>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sp>
          <p:nvSpPr>
            <p:cNvPr id="16" name="Rectangle: Rounded Corners 15"/>
            <p:cNvSpPr/>
            <p:nvPr/>
          </p:nvSpPr>
          <p:spPr>
            <a:xfrm>
              <a:off x="6588695" y="3706042"/>
              <a:ext cx="2125013" cy="61818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350" dirty="0"/>
                <a:t>Schema</a:t>
              </a:r>
            </a:p>
          </p:txBody>
        </p:sp>
      </p:grpSp>
      <p:grpSp>
        <p:nvGrpSpPr>
          <p:cNvPr id="18" name="Group 17"/>
          <p:cNvGrpSpPr/>
          <p:nvPr/>
        </p:nvGrpSpPr>
        <p:grpSpPr>
          <a:xfrm>
            <a:off x="1765335" y="1521163"/>
            <a:ext cx="1835240" cy="541492"/>
            <a:chOff x="5203065" y="3862890"/>
            <a:chExt cx="4275786" cy="721989"/>
          </a:xfrm>
        </p:grpSpPr>
        <p:cxnSp>
          <p:nvCxnSpPr>
            <p:cNvPr id="19" name="Straight Arrow Connector 18"/>
            <p:cNvCxnSpPr>
              <a:stCxn id="20" idx="1"/>
            </p:cNvCxnSpPr>
            <p:nvPr/>
          </p:nvCxnSpPr>
          <p:spPr>
            <a:xfrm flipH="1">
              <a:off x="5203065" y="4171983"/>
              <a:ext cx="2150773" cy="412896"/>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sp>
          <p:nvSpPr>
            <p:cNvPr id="20" name="Rectangle: Rounded Corners 19"/>
            <p:cNvSpPr/>
            <p:nvPr/>
          </p:nvSpPr>
          <p:spPr>
            <a:xfrm>
              <a:off x="7353838" y="3862890"/>
              <a:ext cx="2125013" cy="61818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350" dirty="0"/>
                <a:t>Path</a:t>
              </a:r>
            </a:p>
          </p:txBody>
        </p:sp>
      </p:grpSp>
      <p:grpSp>
        <p:nvGrpSpPr>
          <p:cNvPr id="21" name="Group 20"/>
          <p:cNvGrpSpPr/>
          <p:nvPr/>
        </p:nvGrpSpPr>
        <p:grpSpPr>
          <a:xfrm>
            <a:off x="1765335" y="2232156"/>
            <a:ext cx="2997103" cy="874307"/>
            <a:chOff x="1779747" y="2862170"/>
            <a:chExt cx="6982723" cy="1165742"/>
          </a:xfrm>
        </p:grpSpPr>
        <p:cxnSp>
          <p:nvCxnSpPr>
            <p:cNvPr id="22" name="Straight Arrow Connector 21"/>
            <p:cNvCxnSpPr/>
            <p:nvPr/>
          </p:nvCxnSpPr>
          <p:spPr>
            <a:xfrm flipH="1" flipV="1">
              <a:off x="1779747" y="2862170"/>
              <a:ext cx="4857713" cy="856651"/>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sp>
          <p:nvSpPr>
            <p:cNvPr id="23" name="Rectangle: Rounded Corners 22"/>
            <p:cNvSpPr/>
            <p:nvPr/>
          </p:nvSpPr>
          <p:spPr>
            <a:xfrm>
              <a:off x="6455418" y="3409726"/>
              <a:ext cx="2307052" cy="61818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350" dirty="0"/>
                <a:t>Operation</a:t>
              </a:r>
            </a:p>
          </p:txBody>
        </p:sp>
      </p:grpSp>
    </p:spTree>
    <p:extLst>
      <p:ext uri="{BB962C8B-B14F-4D97-AF65-F5344CB8AC3E}">
        <p14:creationId xmlns:p14="http://schemas.microsoft.com/office/powerpoint/2010/main" val="313947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659063" y="5049838"/>
            <a:ext cx="6319837" cy="1612900"/>
          </a:xfrm>
        </p:spPr>
        <p:txBody>
          <a:bodyPr anchor="b">
            <a:normAutofit/>
          </a:bodyPr>
          <a:lstStyle/>
          <a:p>
            <a:pPr algn="r"/>
            <a:r>
              <a:rPr lang="en-US" sz="4000" b="1" dirty="0">
                <a:latin typeface="Yu Gothic UI Light" panose="020B0300000000000000" pitchFamily="34" charset="-128"/>
                <a:ea typeface="Yu Gothic UI Light" panose="020B0300000000000000" pitchFamily="34" charset="-128"/>
              </a:rPr>
              <a:t>Swagger Tools</a:t>
            </a:r>
          </a:p>
        </p:txBody>
      </p:sp>
    </p:spTree>
    <p:extLst>
      <p:ext uri="{BB962C8B-B14F-4D97-AF65-F5344CB8AC3E}">
        <p14:creationId xmlns:p14="http://schemas.microsoft.com/office/powerpoint/2010/main" val="209816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Yu Gothic UI Light" panose="020B0300000000000000" pitchFamily="34" charset="-128"/>
                <a:ea typeface="Yu Gothic UI Light" panose="020B0300000000000000" pitchFamily="34" charset="-128"/>
              </a:rPr>
              <a:t>Swagger UI</a:t>
            </a:r>
          </a:p>
        </p:txBody>
      </p:sp>
      <p:pic>
        <p:nvPicPr>
          <p:cNvPr id="4" name="Content Placeholder 3"/>
          <p:cNvPicPr>
            <a:picLocks noGrp="1" noChangeAspect="1"/>
          </p:cNvPicPr>
          <p:nvPr>
            <p:ph idx="1"/>
          </p:nvPr>
        </p:nvPicPr>
        <p:blipFill>
          <a:blip r:embed="rId3"/>
          <a:stretch>
            <a:fillRect/>
          </a:stretch>
        </p:blipFill>
        <p:spPr>
          <a:xfrm>
            <a:off x="464448" y="2851911"/>
            <a:ext cx="1495711" cy="149571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4820" r="15345"/>
          <a:stretch/>
        </p:blipFill>
        <p:spPr>
          <a:xfrm>
            <a:off x="6467613" y="2808184"/>
            <a:ext cx="2047741" cy="1539434"/>
          </a:xfrm>
          <a:prstGeom prst="rect">
            <a:avLst/>
          </a:prstGeom>
        </p:spPr>
      </p:pic>
      <p:cxnSp>
        <p:nvCxnSpPr>
          <p:cNvPr id="9" name="Straight Arrow Connector 8"/>
          <p:cNvCxnSpPr/>
          <p:nvPr/>
        </p:nvCxnSpPr>
        <p:spPr>
          <a:xfrm>
            <a:off x="1960159" y="3577902"/>
            <a:ext cx="4480721" cy="21862"/>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grpSp>
        <p:nvGrpSpPr>
          <p:cNvPr id="16" name="Group 15"/>
          <p:cNvGrpSpPr/>
          <p:nvPr/>
        </p:nvGrpSpPr>
        <p:grpSpPr>
          <a:xfrm>
            <a:off x="4705854" y="2125269"/>
            <a:ext cx="1891700" cy="1123213"/>
            <a:chOff x="6274471" y="1690688"/>
            <a:chExt cx="2522266" cy="1497617"/>
          </a:xfrm>
        </p:grpSpPr>
        <p:pic>
          <p:nvPicPr>
            <p:cNvPr id="7"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4471" y="1690688"/>
              <a:ext cx="1497616" cy="1497616"/>
            </a:xfrm>
            <a:prstGeom prst="rect">
              <a:avLst/>
            </a:prstGeom>
          </p:spPr>
        </p:pic>
        <p:cxnSp>
          <p:nvCxnSpPr>
            <p:cNvPr id="12" name="Straight Arrow Connector 11"/>
            <p:cNvCxnSpPr/>
            <p:nvPr/>
          </p:nvCxnSpPr>
          <p:spPr>
            <a:xfrm flipH="1" flipV="1">
              <a:off x="7685458" y="2601245"/>
              <a:ext cx="1111279" cy="587060"/>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grpSp>
      <p:grpSp>
        <p:nvGrpSpPr>
          <p:cNvPr id="22" name="Group 21"/>
          <p:cNvGrpSpPr/>
          <p:nvPr/>
        </p:nvGrpSpPr>
        <p:grpSpPr>
          <a:xfrm>
            <a:off x="4223985" y="3227382"/>
            <a:ext cx="2086948" cy="2246684"/>
            <a:chOff x="5631980" y="3160175"/>
            <a:chExt cx="2782597" cy="2995578"/>
          </a:xfrm>
        </p:grpSpPr>
        <p:pic>
          <p:nvPicPr>
            <p:cNvPr id="8" name="Picture 7"/>
            <p:cNvPicPr>
              <a:picLocks noChangeAspect="1"/>
            </p:cNvPicPr>
            <p:nvPr/>
          </p:nvPicPr>
          <p:blipFill>
            <a:blip r:embed="rId6"/>
            <a:stretch>
              <a:fillRect/>
            </a:stretch>
          </p:blipFill>
          <p:spPr>
            <a:xfrm>
              <a:off x="5631980" y="4068805"/>
              <a:ext cx="2782597" cy="2086948"/>
            </a:xfrm>
            <a:prstGeom prst="rect">
              <a:avLst/>
            </a:prstGeom>
          </p:spPr>
        </p:pic>
        <p:cxnSp>
          <p:nvCxnSpPr>
            <p:cNvPr id="17" name="Straight Arrow Connector 16"/>
            <p:cNvCxnSpPr/>
            <p:nvPr/>
          </p:nvCxnSpPr>
          <p:spPr>
            <a:xfrm flipH="1">
              <a:off x="7023278" y="3160175"/>
              <a:ext cx="4292" cy="1025459"/>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grpSp>
      <p:cxnSp>
        <p:nvCxnSpPr>
          <p:cNvPr id="23" name="Straight Arrow Connector 22"/>
          <p:cNvCxnSpPr/>
          <p:nvPr/>
        </p:nvCxnSpPr>
        <p:spPr>
          <a:xfrm>
            <a:off x="1967314" y="3588832"/>
            <a:ext cx="2355593" cy="1102628"/>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cxnSp>
        <p:nvCxnSpPr>
          <p:cNvPr id="26" name="Straight Arrow Connector 25"/>
          <p:cNvCxnSpPr/>
          <p:nvPr/>
        </p:nvCxnSpPr>
        <p:spPr>
          <a:xfrm flipV="1">
            <a:off x="6215233" y="3996477"/>
            <a:ext cx="589116" cy="694984"/>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4913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659063" y="5049838"/>
            <a:ext cx="6319837" cy="1612900"/>
          </a:xfrm>
        </p:spPr>
        <p:txBody>
          <a:bodyPr/>
          <a:lstStyle/>
          <a:p>
            <a:pPr algn="r"/>
            <a:r>
              <a:rPr lang="en-US" sz="4000" b="1" dirty="0">
                <a:latin typeface="Yu Gothic UI Light" panose="020B0300000000000000" pitchFamily="34" charset="-128"/>
                <a:ea typeface="Yu Gothic UI Light" panose="020B0300000000000000" pitchFamily="34" charset="-128"/>
              </a:rPr>
              <a:t>Demo</a:t>
            </a:r>
            <a:br>
              <a:rPr lang="en-US" b="1" dirty="0">
                <a:latin typeface="Yu Gothic UI Light" panose="020B0300000000000000" pitchFamily="34" charset="-128"/>
                <a:ea typeface="Yu Gothic UI Light" panose="020B0300000000000000" pitchFamily="34" charset="-128"/>
              </a:rPr>
            </a:br>
            <a:r>
              <a:rPr lang="en-US" sz="2400" b="1" dirty="0">
                <a:latin typeface="Yu Gothic UI Light" panose="020B0300000000000000" pitchFamily="34" charset="-128"/>
                <a:ea typeface="Yu Gothic UI Light" panose="020B0300000000000000" pitchFamily="34" charset="-128"/>
              </a:rPr>
              <a:t>swagger-</a:t>
            </a:r>
            <a:r>
              <a:rPr lang="en-US" sz="2400" b="1" dirty="0" err="1">
                <a:latin typeface="Yu Gothic UI Light" panose="020B0300000000000000" pitchFamily="34" charset="-128"/>
                <a:ea typeface="Yu Gothic UI Light" panose="020B0300000000000000" pitchFamily="34" charset="-128"/>
              </a:rPr>
              <a:t>ui</a:t>
            </a:r>
            <a:endParaRPr lang="en-US" sz="2200" b="1" dirty="0">
              <a:latin typeface="Yu Gothic UI Light" panose="020B0300000000000000" pitchFamily="34" charset="-128"/>
              <a:ea typeface="Yu Gothic UI Light" panose="020B0300000000000000" pitchFamily="34" charset="-128"/>
            </a:endParaRPr>
          </a:p>
        </p:txBody>
      </p:sp>
    </p:spTree>
    <p:extLst>
      <p:ext uri="{BB962C8B-B14F-4D97-AF65-F5344CB8AC3E}">
        <p14:creationId xmlns:p14="http://schemas.microsoft.com/office/powerpoint/2010/main" val="3814868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illy mays but wait there's m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365" y="1285875"/>
            <a:ext cx="3343275" cy="428625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239" y="2947653"/>
            <a:ext cx="1019846" cy="1019846"/>
          </a:xfrm>
          <a:prstGeom prst="rect">
            <a:avLst/>
          </a:prstGeom>
        </p:spPr>
      </p:pic>
    </p:spTree>
    <p:extLst>
      <p:ext uri="{BB962C8B-B14F-4D97-AF65-F5344CB8AC3E}">
        <p14:creationId xmlns:p14="http://schemas.microsoft.com/office/powerpoint/2010/main" val="580396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Yu Gothic UI Light" panose="020B0300000000000000" pitchFamily="34" charset="-128"/>
                <a:ea typeface="Yu Gothic UI Light" panose="020B0300000000000000" pitchFamily="34" charset="-128"/>
              </a:rPr>
              <a:t>Swagger </a:t>
            </a:r>
            <a:r>
              <a:rPr lang="en-US" dirty="0" err="1">
                <a:latin typeface="Yu Gothic UI Light" panose="020B0300000000000000" pitchFamily="34" charset="-128"/>
                <a:ea typeface="Yu Gothic UI Light" panose="020B0300000000000000" pitchFamily="34" charset="-128"/>
              </a:rPr>
              <a:t>Codegen</a:t>
            </a:r>
            <a:endParaRPr lang="en-US" dirty="0">
              <a:latin typeface="Yu Gothic UI Light" panose="020B0300000000000000" pitchFamily="34" charset="-128"/>
              <a:ea typeface="Yu Gothic UI Light" panose="020B0300000000000000" pitchFamily="34" charset="-128"/>
            </a:endParaRPr>
          </a:p>
        </p:txBody>
      </p:sp>
      <p:pic>
        <p:nvPicPr>
          <p:cNvPr id="4" name="Content Placeholder 3"/>
          <p:cNvPicPr>
            <a:picLocks noGrp="1" noChangeAspect="1"/>
          </p:cNvPicPr>
          <p:nvPr>
            <p:ph idx="1"/>
          </p:nvPr>
        </p:nvPicPr>
        <p:blipFill>
          <a:blip r:embed="rId3"/>
          <a:stretch>
            <a:fillRect/>
          </a:stretch>
        </p:blipFill>
        <p:spPr>
          <a:xfrm>
            <a:off x="464448" y="2851911"/>
            <a:ext cx="1495711" cy="149571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4820" r="15345"/>
          <a:stretch/>
        </p:blipFill>
        <p:spPr>
          <a:xfrm>
            <a:off x="6467613" y="2808184"/>
            <a:ext cx="2047741" cy="1539434"/>
          </a:xfrm>
          <a:prstGeom prst="rect">
            <a:avLst/>
          </a:prstGeom>
        </p:spPr>
      </p:pic>
      <p:grpSp>
        <p:nvGrpSpPr>
          <p:cNvPr id="16" name="Group 15"/>
          <p:cNvGrpSpPr/>
          <p:nvPr/>
        </p:nvGrpSpPr>
        <p:grpSpPr>
          <a:xfrm>
            <a:off x="4705854" y="2125269"/>
            <a:ext cx="1891700" cy="1123213"/>
            <a:chOff x="6274471" y="1690688"/>
            <a:chExt cx="2522266" cy="1497617"/>
          </a:xfrm>
        </p:grpSpPr>
        <p:pic>
          <p:nvPicPr>
            <p:cNvPr id="7"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4471" y="1690688"/>
              <a:ext cx="1497616" cy="1497616"/>
            </a:xfrm>
            <a:prstGeom prst="rect">
              <a:avLst/>
            </a:prstGeom>
          </p:spPr>
        </p:pic>
        <p:cxnSp>
          <p:nvCxnSpPr>
            <p:cNvPr id="12" name="Straight Arrow Connector 11"/>
            <p:cNvCxnSpPr/>
            <p:nvPr/>
          </p:nvCxnSpPr>
          <p:spPr>
            <a:xfrm flipH="1" flipV="1">
              <a:off x="7685458" y="2601245"/>
              <a:ext cx="1111279" cy="587060"/>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grpSp>
      <p:grpSp>
        <p:nvGrpSpPr>
          <p:cNvPr id="25" name="Group 24"/>
          <p:cNvGrpSpPr/>
          <p:nvPr/>
        </p:nvGrpSpPr>
        <p:grpSpPr>
          <a:xfrm>
            <a:off x="2711883" y="2111752"/>
            <a:ext cx="1993975" cy="1150244"/>
            <a:chOff x="3615839" y="1672667"/>
            <a:chExt cx="2658633" cy="1533659"/>
          </a:xfrm>
        </p:grpSpPr>
        <p:pic>
          <p:nvPicPr>
            <p:cNvPr id="2050" name="Picture 2" descr="Image result for factory and gears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5839" y="1672667"/>
              <a:ext cx="1533659" cy="153365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H="1" flipV="1">
              <a:off x="5012707" y="2433933"/>
              <a:ext cx="1261765" cy="34712"/>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grpSp>
      <p:grpSp>
        <p:nvGrpSpPr>
          <p:cNvPr id="28" name="Group 27"/>
          <p:cNvGrpSpPr/>
          <p:nvPr/>
        </p:nvGrpSpPr>
        <p:grpSpPr>
          <a:xfrm>
            <a:off x="3525592" y="2851908"/>
            <a:ext cx="1488618" cy="2140304"/>
            <a:chOff x="4700789" y="2659543"/>
            <a:chExt cx="1984824" cy="2853738"/>
          </a:xfrm>
        </p:grpSpPr>
        <p:cxnSp>
          <p:nvCxnSpPr>
            <p:cNvPr id="19" name="Straight Arrow Connector 18"/>
            <p:cNvCxnSpPr/>
            <p:nvPr/>
          </p:nvCxnSpPr>
          <p:spPr>
            <a:xfrm>
              <a:off x="4700789" y="2659543"/>
              <a:ext cx="855236" cy="1290028"/>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pic>
          <p:nvPicPr>
            <p:cNvPr id="2052" name="Picture 4" descr="Image result for code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145" y="3923813"/>
              <a:ext cx="1589468" cy="158946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p:cNvCxnSpPr/>
          <p:nvPr/>
        </p:nvCxnSpPr>
        <p:spPr>
          <a:xfrm>
            <a:off x="1798118" y="3545742"/>
            <a:ext cx="1985357" cy="850420"/>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cxnSp>
        <p:nvCxnSpPr>
          <p:cNvPr id="27" name="Straight Arrow Connector 26"/>
          <p:cNvCxnSpPr/>
          <p:nvPr/>
        </p:nvCxnSpPr>
        <p:spPr>
          <a:xfrm flipV="1">
            <a:off x="5052847" y="3726022"/>
            <a:ext cx="1544706" cy="658361"/>
          </a:xfrm>
          <a:prstGeom prst="straightConnector1">
            <a:avLst/>
          </a:prstGeom>
          <a:ln w="38100">
            <a:tailEnd type="triangle" w="lg"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4518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659063" y="5049838"/>
            <a:ext cx="6319837" cy="1612900"/>
          </a:xfrm>
        </p:spPr>
        <p:txBody>
          <a:bodyPr/>
          <a:lstStyle/>
          <a:p>
            <a:pPr algn="r"/>
            <a:r>
              <a:rPr lang="en-US" sz="4000" b="1" dirty="0">
                <a:latin typeface="Yu Gothic UI Light" panose="020B0300000000000000" pitchFamily="34" charset="-128"/>
                <a:ea typeface="Yu Gothic UI Light" panose="020B0300000000000000" pitchFamily="34" charset="-128"/>
              </a:rPr>
              <a:t>Demo</a:t>
            </a:r>
            <a:br>
              <a:rPr lang="en-US" b="1" dirty="0">
                <a:latin typeface="Yu Gothic UI Light" panose="020B0300000000000000" pitchFamily="34" charset="-128"/>
                <a:ea typeface="Yu Gothic UI Light" panose="020B0300000000000000" pitchFamily="34" charset="-128"/>
              </a:rPr>
            </a:br>
            <a:r>
              <a:rPr lang="en-US" sz="2400" b="1" dirty="0">
                <a:latin typeface="Yu Gothic UI Light" panose="020B0300000000000000" pitchFamily="34" charset="-128"/>
                <a:ea typeface="Yu Gothic UI Light" panose="020B0300000000000000" pitchFamily="34" charset="-128"/>
              </a:rPr>
              <a:t>swagger-</a:t>
            </a:r>
            <a:r>
              <a:rPr lang="en-US" sz="2400" b="1" dirty="0" err="1">
                <a:latin typeface="Yu Gothic UI Light" panose="020B0300000000000000" pitchFamily="34" charset="-128"/>
                <a:ea typeface="Yu Gothic UI Light" panose="020B0300000000000000" pitchFamily="34" charset="-128"/>
              </a:rPr>
              <a:t>js</a:t>
            </a:r>
            <a:endParaRPr lang="en-US" sz="2400" b="1" dirty="0">
              <a:latin typeface="Yu Gothic UI Light" panose="020B0300000000000000" pitchFamily="34" charset="-128"/>
              <a:ea typeface="Yu Gothic UI Light" panose="020B0300000000000000" pitchFamily="34" charset="-128"/>
            </a:endParaRPr>
          </a:p>
        </p:txBody>
      </p:sp>
    </p:spTree>
    <p:extLst>
      <p:ext uri="{BB962C8B-B14F-4D97-AF65-F5344CB8AC3E}">
        <p14:creationId xmlns:p14="http://schemas.microsoft.com/office/powerpoint/2010/main" val="29222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Yu Gothic UI Light" panose="020B0300000000000000" pitchFamily="34" charset="-128"/>
                <a:ea typeface="Yu Gothic UI Light" panose="020B0300000000000000" pitchFamily="34" charset="-128"/>
              </a:rPr>
              <a:t>Further Reading</a:t>
            </a:r>
          </a:p>
        </p:txBody>
      </p:sp>
      <p:sp>
        <p:nvSpPr>
          <p:cNvPr id="3" name="Content Placeholder 2"/>
          <p:cNvSpPr>
            <a:spLocks noGrp="1"/>
          </p:cNvSpPr>
          <p:nvPr>
            <p:ph idx="1"/>
          </p:nvPr>
        </p:nvSpPr>
        <p:spPr/>
        <p:txBody>
          <a:bodyPr>
            <a:normAutofit fontScale="92500" lnSpcReduction="10000"/>
          </a:bodyPr>
          <a:lstStyle/>
          <a:p>
            <a:r>
              <a:rPr lang="en-US" dirty="0">
                <a:latin typeface="Yu Gothic UI" panose="020B0500000000000000" pitchFamily="34" charset="-128"/>
                <a:ea typeface="Yu Gothic UI" panose="020B0500000000000000" pitchFamily="34" charset="-128"/>
              </a:rPr>
              <a:t>Swagger</a:t>
            </a:r>
            <a:br>
              <a:rPr lang="en-US" dirty="0">
                <a:latin typeface="Yu Gothic UI" panose="020B0500000000000000" pitchFamily="34" charset="-128"/>
                <a:ea typeface="Yu Gothic UI" panose="020B0500000000000000" pitchFamily="34" charset="-128"/>
              </a:rPr>
            </a:br>
            <a:r>
              <a:rPr lang="en-US" sz="1800" dirty="0">
                <a:latin typeface="Yu Gothic UI" panose="020B0500000000000000" pitchFamily="34" charset="-128"/>
                <a:ea typeface="Yu Gothic UI" panose="020B0500000000000000" pitchFamily="34" charset="-128"/>
                <a:hlinkClick r:id="rId3"/>
              </a:rPr>
              <a:t>swagger.io</a:t>
            </a:r>
            <a:endParaRPr lang="en-US" sz="1800" dirty="0">
              <a:latin typeface="Yu Gothic UI" panose="020B0500000000000000" pitchFamily="34" charset="-128"/>
              <a:ea typeface="Yu Gothic UI" panose="020B0500000000000000" pitchFamily="34" charset="-128"/>
            </a:endParaRPr>
          </a:p>
          <a:p>
            <a:pPr marL="0" indent="0">
              <a:buNone/>
            </a:pPr>
            <a:endParaRPr lang="en-US" sz="1500" dirty="0">
              <a:latin typeface="Yu Gothic UI" panose="020B0500000000000000" pitchFamily="34" charset="-128"/>
              <a:ea typeface="Yu Gothic UI" panose="020B0500000000000000" pitchFamily="34" charset="-128"/>
            </a:endParaRPr>
          </a:p>
          <a:p>
            <a:r>
              <a:rPr lang="en-US" dirty="0">
                <a:latin typeface="Yu Gothic UI" panose="020B0500000000000000" pitchFamily="34" charset="-128"/>
                <a:ea typeface="Yu Gothic UI" panose="020B0500000000000000" pitchFamily="34" charset="-128"/>
              </a:rPr>
              <a:t>swagger-</a:t>
            </a:r>
            <a:r>
              <a:rPr lang="en-US" dirty="0" err="1">
                <a:latin typeface="Yu Gothic UI" panose="020B0500000000000000" pitchFamily="34" charset="-128"/>
                <a:ea typeface="Yu Gothic UI" panose="020B0500000000000000" pitchFamily="34" charset="-128"/>
              </a:rPr>
              <a:t>ui</a:t>
            </a:r>
            <a:r>
              <a:rPr lang="en-US" dirty="0">
                <a:latin typeface="Yu Gothic UI" panose="020B0500000000000000" pitchFamily="34" charset="-128"/>
                <a:ea typeface="Yu Gothic UI" panose="020B0500000000000000" pitchFamily="34" charset="-128"/>
              </a:rPr>
              <a:t>/swagger-</a:t>
            </a:r>
            <a:r>
              <a:rPr lang="en-US" dirty="0" err="1">
                <a:latin typeface="Yu Gothic UI" panose="020B0500000000000000" pitchFamily="34" charset="-128"/>
                <a:ea typeface="Yu Gothic UI" panose="020B0500000000000000" pitchFamily="34" charset="-128"/>
              </a:rPr>
              <a:t>js</a:t>
            </a:r>
            <a:br>
              <a:rPr lang="en-US" dirty="0">
                <a:latin typeface="Yu Gothic UI" panose="020B0500000000000000" pitchFamily="34" charset="-128"/>
                <a:ea typeface="Yu Gothic UI" panose="020B0500000000000000" pitchFamily="34" charset="-128"/>
              </a:rPr>
            </a:br>
            <a:r>
              <a:rPr lang="en-US" sz="1800" dirty="0">
                <a:latin typeface="Yu Gothic UI" panose="020B0500000000000000" pitchFamily="34" charset="-128"/>
                <a:ea typeface="Yu Gothic UI" panose="020B0500000000000000" pitchFamily="34" charset="-128"/>
                <a:hlinkClick r:id="rId4"/>
              </a:rPr>
              <a:t>github.com/swagger-</a:t>
            </a:r>
            <a:r>
              <a:rPr lang="en-US" sz="1800" dirty="0" err="1">
                <a:latin typeface="Yu Gothic UI" panose="020B0500000000000000" pitchFamily="34" charset="-128"/>
                <a:ea typeface="Yu Gothic UI" panose="020B0500000000000000" pitchFamily="34" charset="-128"/>
                <a:hlinkClick r:id="rId4"/>
              </a:rPr>
              <a:t>api</a:t>
            </a:r>
            <a:endParaRPr lang="en-US" sz="1800" dirty="0">
              <a:latin typeface="Yu Gothic UI" panose="020B0500000000000000" pitchFamily="34" charset="-128"/>
              <a:ea typeface="Yu Gothic UI" panose="020B0500000000000000" pitchFamily="34" charset="-128"/>
            </a:endParaRPr>
          </a:p>
          <a:p>
            <a:pPr marL="0" indent="0">
              <a:buNone/>
            </a:pPr>
            <a:endParaRPr lang="en-US" sz="1500" dirty="0">
              <a:latin typeface="Yu Gothic UI" panose="020B0500000000000000" pitchFamily="34" charset="-128"/>
              <a:ea typeface="Yu Gothic UI" panose="020B0500000000000000" pitchFamily="34" charset="-128"/>
            </a:endParaRPr>
          </a:p>
          <a:p>
            <a:r>
              <a:rPr lang="en-US" dirty="0" err="1">
                <a:latin typeface="Yu Gothic UI" panose="020B0500000000000000" pitchFamily="34" charset="-128"/>
                <a:ea typeface="Yu Gothic UI" panose="020B0500000000000000" pitchFamily="34" charset="-128"/>
              </a:rPr>
              <a:t>NSwag</a:t>
            </a:r>
            <a:r>
              <a:rPr lang="en-US" dirty="0">
                <a:latin typeface="Yu Gothic UI" panose="020B0500000000000000" pitchFamily="34" charset="-128"/>
                <a:ea typeface="Yu Gothic UI" panose="020B0500000000000000" pitchFamily="34" charset="-128"/>
              </a:rPr>
              <a:t> (Swagger code generation for .NET)</a:t>
            </a:r>
            <a:br>
              <a:rPr lang="en-US" dirty="0">
                <a:latin typeface="Yu Gothic UI" panose="020B0500000000000000" pitchFamily="34" charset="-128"/>
                <a:ea typeface="Yu Gothic UI" panose="020B0500000000000000" pitchFamily="34" charset="-128"/>
              </a:rPr>
            </a:br>
            <a:r>
              <a:rPr lang="en-US" sz="1650" dirty="0">
                <a:latin typeface="Yu Gothic UI" panose="020B0500000000000000" pitchFamily="34" charset="-128"/>
                <a:ea typeface="Yu Gothic UI" panose="020B0500000000000000" pitchFamily="34" charset="-128"/>
                <a:hlinkClick r:id="rId5"/>
              </a:rPr>
              <a:t>github.com/</a:t>
            </a:r>
            <a:r>
              <a:rPr lang="en-US" sz="1650" dirty="0" err="1">
                <a:latin typeface="Yu Gothic UI" panose="020B0500000000000000" pitchFamily="34" charset="-128"/>
                <a:ea typeface="Yu Gothic UI" panose="020B0500000000000000" pitchFamily="34" charset="-128"/>
                <a:hlinkClick r:id="rId5"/>
              </a:rPr>
              <a:t>NSwag</a:t>
            </a:r>
            <a:endParaRPr lang="en-US" sz="1650" dirty="0">
              <a:latin typeface="Yu Gothic UI" panose="020B0500000000000000" pitchFamily="34" charset="-128"/>
              <a:ea typeface="Yu Gothic UI" panose="020B0500000000000000" pitchFamily="34" charset="-128"/>
            </a:endParaRPr>
          </a:p>
          <a:p>
            <a:pPr marL="0" indent="0">
              <a:buNone/>
            </a:pPr>
            <a:endParaRPr lang="en-US" sz="1500" dirty="0">
              <a:latin typeface="Yu Gothic UI" panose="020B0500000000000000" pitchFamily="34" charset="-128"/>
              <a:ea typeface="Yu Gothic UI" panose="020B0500000000000000" pitchFamily="34" charset="-128"/>
            </a:endParaRPr>
          </a:p>
          <a:p>
            <a:r>
              <a:rPr lang="en-US" dirty="0" err="1">
                <a:latin typeface="Yu Gothic UI" panose="020B0500000000000000" pitchFamily="34" charset="-128"/>
                <a:ea typeface="Yu Gothic UI" panose="020B0500000000000000" pitchFamily="34" charset="-128"/>
              </a:rPr>
              <a:t>Swashbuckle</a:t>
            </a:r>
            <a:r>
              <a:rPr lang="en-US" dirty="0">
                <a:latin typeface="Yu Gothic UI" panose="020B0500000000000000" pitchFamily="34" charset="-128"/>
                <a:ea typeface="Yu Gothic UI" panose="020B0500000000000000" pitchFamily="34" charset="-128"/>
              </a:rPr>
              <a:t> (Swagger generation for ASP.NET Web API)</a:t>
            </a:r>
            <a:br>
              <a:rPr lang="en-US" dirty="0">
                <a:latin typeface="Yu Gothic UI" panose="020B0500000000000000" pitchFamily="34" charset="-128"/>
                <a:ea typeface="Yu Gothic UI" panose="020B0500000000000000" pitchFamily="34" charset="-128"/>
              </a:rPr>
            </a:br>
            <a:r>
              <a:rPr lang="en-US" sz="1650" dirty="0">
                <a:latin typeface="Yu Gothic UI" panose="020B0500000000000000" pitchFamily="34" charset="-128"/>
                <a:ea typeface="Yu Gothic UI" panose="020B0500000000000000" pitchFamily="34" charset="-128"/>
                <a:hlinkClick r:id="rId6"/>
              </a:rPr>
              <a:t>github.com/</a:t>
            </a:r>
            <a:r>
              <a:rPr lang="en-US" sz="1650" dirty="0" err="1">
                <a:latin typeface="Yu Gothic UI" panose="020B0500000000000000" pitchFamily="34" charset="-128"/>
                <a:ea typeface="Yu Gothic UI" panose="020B0500000000000000" pitchFamily="34" charset="-128"/>
                <a:hlinkClick r:id="rId6"/>
              </a:rPr>
              <a:t>domaindrivendev</a:t>
            </a:r>
            <a:r>
              <a:rPr lang="en-US" sz="1650" dirty="0">
                <a:latin typeface="Yu Gothic UI" panose="020B0500000000000000" pitchFamily="34" charset="-128"/>
                <a:ea typeface="Yu Gothic UI" panose="020B0500000000000000" pitchFamily="34" charset="-128"/>
                <a:hlinkClick r:id="rId6"/>
              </a:rPr>
              <a:t>/</a:t>
            </a:r>
            <a:r>
              <a:rPr lang="en-US" sz="1650" dirty="0" err="1">
                <a:latin typeface="Yu Gothic UI" panose="020B0500000000000000" pitchFamily="34" charset="-128"/>
                <a:ea typeface="Yu Gothic UI" panose="020B0500000000000000" pitchFamily="34" charset="-128"/>
                <a:hlinkClick r:id="rId6"/>
              </a:rPr>
              <a:t>Swashbuckle</a:t>
            </a:r>
            <a:br>
              <a:rPr lang="en-US" dirty="0">
                <a:latin typeface="Yu Gothic UI" panose="020B0500000000000000" pitchFamily="34" charset="-128"/>
                <a:ea typeface="Yu Gothic UI" panose="020B0500000000000000" pitchFamily="34" charset="-128"/>
              </a:rPr>
            </a:br>
            <a:endParaRPr lang="en-US"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912076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princess bride story time"/>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50000"/>
                    </a14:imgEffect>
                    <a14:imgEffect>
                      <a14:brightnessContrast bright="33000"/>
                    </a14:imgEffect>
                  </a14:imgLayer>
                </a14:imgProps>
              </a:ext>
              <a:ext uri="{28A0092B-C50C-407E-A947-70E740481C1C}">
                <a14:useLocalDpi xmlns:a14="http://schemas.microsoft.com/office/drawing/2010/main" val="0"/>
              </a:ext>
            </a:extLst>
          </a:blip>
          <a:srcRect l="9304" t="1506" r="18898" b="2766"/>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8649" y="5291188"/>
            <a:ext cx="3614577" cy="907917"/>
          </a:xfrm>
          <a:solidFill>
            <a:schemeClr val="bg1">
              <a:lumMod val="75000"/>
              <a:alpha val="90000"/>
            </a:schemeClr>
          </a:solidFill>
        </p:spPr>
        <p:txBody>
          <a:bodyPr>
            <a:normAutofit fontScale="90000"/>
          </a:bodyPr>
          <a:lstStyle/>
          <a:p>
            <a:pPr algn="ctr"/>
            <a:r>
              <a:rPr lang="en-US" b="1" dirty="0">
                <a:latin typeface="Yu Gothic UI Light" panose="020B0300000000000000" pitchFamily="34" charset="-128"/>
                <a:ea typeface="Yu Gothic UI Light" panose="020B0300000000000000" pitchFamily="34" charset="-128"/>
              </a:rPr>
              <a:t>Story Time</a:t>
            </a:r>
          </a:p>
        </p:txBody>
      </p:sp>
    </p:spTree>
    <p:extLst>
      <p:ext uri="{BB962C8B-B14F-4D97-AF65-F5344CB8AC3E}">
        <p14:creationId xmlns:p14="http://schemas.microsoft.com/office/powerpoint/2010/main" val="2509453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2150389" y="4282708"/>
            <a:ext cx="5056322" cy="929283"/>
          </a:xfrm>
        </p:spPr>
        <p:txBody>
          <a:bodyPr>
            <a:normAutofit/>
          </a:bodyPr>
          <a:lstStyle/>
          <a:p>
            <a:pPr algn="ctr"/>
            <a:r>
              <a:rPr lang="en-US" sz="6000" dirty="0">
                <a:latin typeface="Old English Text MT" panose="03040902040508030806" pitchFamily="66" charset="0"/>
              </a:rPr>
              <a:t>Swag 4 Life</a:t>
            </a:r>
          </a:p>
        </p:txBody>
      </p:sp>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363" y="1710955"/>
            <a:ext cx="2571750" cy="25717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64" y="1165884"/>
            <a:ext cx="2462092" cy="2462092"/>
          </a:xfrm>
          <a:prstGeom prst="rect">
            <a:avLst/>
          </a:prstGeom>
        </p:spPr>
      </p:pic>
    </p:spTree>
    <p:extLst>
      <p:ext uri="{BB962C8B-B14F-4D97-AF65-F5344CB8AC3E}">
        <p14:creationId xmlns:p14="http://schemas.microsoft.com/office/powerpoint/2010/main" val="31759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f.hypotheses.org/wp-content/blogs.dir/253/files/2013/12/wargames-04.jpg"/>
          <p:cNvPicPr>
            <a:picLocks noChangeAspect="1" noChangeArrowheads="1"/>
          </p:cNvPicPr>
          <p:nvPr/>
        </p:nvPicPr>
        <p:blipFill rotWithShape="1">
          <a:blip r:embed="rId3">
            <a:extLst>
              <a:ext uri="{28A0092B-C50C-407E-A947-70E740481C1C}">
                <a14:useLocalDpi xmlns:a14="http://schemas.microsoft.com/office/drawing/2010/main" val="0"/>
              </a:ext>
            </a:extLst>
          </a:blip>
          <a:srcRect l="13430" t="1199" r="13382"/>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133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ar games ally sheedy"/>
          <p:cNvPicPr>
            <a:picLocks noChangeAspect="1" noChangeArrowheads="1"/>
          </p:cNvPicPr>
          <p:nvPr/>
        </p:nvPicPr>
        <p:blipFill rotWithShape="1">
          <a:blip r:embed="rId3">
            <a:extLst>
              <a:ext uri="{28A0092B-C50C-407E-A947-70E740481C1C}">
                <a14:useLocalDpi xmlns:a14="http://schemas.microsoft.com/office/drawing/2010/main" val="0"/>
              </a:ext>
            </a:extLst>
          </a:blip>
          <a:srcRect l="8650" r="18906"/>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781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war games wopr"/>
          <p:cNvPicPr>
            <a:picLocks noChangeAspect="1" noChangeArrowheads="1"/>
          </p:cNvPicPr>
          <p:nvPr/>
        </p:nvPicPr>
        <p:blipFill rotWithShape="1">
          <a:blip r:embed="rId3">
            <a:extLst>
              <a:ext uri="{28A0092B-C50C-407E-A947-70E740481C1C}">
                <a14:useLocalDpi xmlns:a14="http://schemas.microsoft.com/office/drawing/2010/main" val="0"/>
              </a:ext>
            </a:extLst>
          </a:blip>
          <a:srcRect l="28566" r="148"/>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103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ar games"/>
          <p:cNvPicPr>
            <a:picLocks noChangeAspect="1" noChangeArrowheads="1"/>
          </p:cNvPicPr>
          <p:nvPr/>
        </p:nvPicPr>
        <p:blipFill rotWithShape="1">
          <a:blip r:embed="rId3">
            <a:extLst>
              <a:ext uri="{28A0092B-C50C-407E-A947-70E740481C1C}">
                <a14:useLocalDpi xmlns:a14="http://schemas.microsoft.com/office/drawing/2010/main" val="0"/>
              </a:ext>
            </a:extLst>
          </a:blip>
          <a:srcRect l="12546" r="12546"/>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11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Image result for tron alan bradley"/>
          <p:cNvPicPr>
            <a:picLocks noChangeAspect="1" noChangeArrowheads="1"/>
          </p:cNvPicPr>
          <p:nvPr/>
        </p:nvPicPr>
        <p:blipFill rotWithShape="1">
          <a:blip r:embed="rId3">
            <a:extLst>
              <a:ext uri="{28A0092B-C50C-407E-A947-70E740481C1C}">
                <a14:useLocalDpi xmlns:a14="http://schemas.microsoft.com/office/drawing/2010/main" val="0"/>
              </a:ext>
            </a:extLst>
          </a:blip>
          <a:srcRect l="10837" r="28096"/>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364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bostonhassle.com/wp-content/uploads/2016/09/Tron_Program.png"/>
          <p:cNvPicPr>
            <a:picLocks noChangeAspect="1" noChangeArrowheads="1"/>
          </p:cNvPicPr>
          <p:nvPr/>
        </p:nvPicPr>
        <p:blipFill rotWithShape="1">
          <a:blip r:embed="rId3">
            <a:extLst>
              <a:ext uri="{28A0092B-C50C-407E-A947-70E740481C1C}">
                <a14:useLocalDpi xmlns:a14="http://schemas.microsoft.com/office/drawing/2010/main" val="0"/>
              </a:ext>
            </a:extLst>
          </a:blip>
          <a:srcRect l="24375" r="14579"/>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38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tron io tower"/>
          <p:cNvPicPr>
            <a:picLocks noChangeAspect="1" noChangeArrowheads="1"/>
          </p:cNvPicPr>
          <p:nvPr/>
        </p:nvPicPr>
        <p:blipFill rotWithShape="1">
          <a:blip r:embed="rId3">
            <a:extLst>
              <a:ext uri="{28A0092B-C50C-407E-A947-70E740481C1C}">
                <a14:useLocalDpi xmlns:a14="http://schemas.microsoft.com/office/drawing/2010/main" val="0"/>
              </a:ext>
            </a:extLst>
          </a:blip>
          <a:srcRect l="9861" r="30973"/>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789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4582</TotalTime>
  <Words>1049</Words>
  <Application>Microsoft Office PowerPoint</Application>
  <PresentationFormat>On-screen Show (4:3)</PresentationFormat>
  <Paragraphs>109</Paragraphs>
  <Slides>20</Slides>
  <Notes>20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Yu Gothic UI</vt:lpstr>
      <vt:lpstr>Yu Gothic UI Light</vt:lpstr>
      <vt:lpstr>Arial</vt:lpstr>
      <vt:lpstr>Calibri</vt:lpstr>
      <vt:lpstr>Calibri Light</vt:lpstr>
      <vt:lpstr>Consolas</vt:lpstr>
      <vt:lpstr>Old English Text MT</vt:lpstr>
      <vt:lpstr>Wingdings</vt:lpstr>
      <vt:lpstr>Office Theme</vt:lpstr>
      <vt:lpstr>Storyboard Layouts</vt:lpstr>
      <vt:lpstr>APIs With Swag(ger) Gary DeReese</vt:lpstr>
      <vt:lpstr>Story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Swagger?</vt:lpstr>
      <vt:lpstr>First Look at Swagger</vt:lpstr>
      <vt:lpstr>Swagger Tools</vt:lpstr>
      <vt:lpstr>Swagger UI</vt:lpstr>
      <vt:lpstr>Demo swagger-ui</vt:lpstr>
      <vt:lpstr>PowerPoint Presentation</vt:lpstr>
      <vt:lpstr>Swagger Codegen</vt:lpstr>
      <vt:lpstr>Demo swagger-js</vt:lpstr>
      <vt:lpstr>Further Reading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Documentation With Swag(ger)</dc:title>
  <dc:creator>Gary DeReese, Jr</dc:creator>
  <cp:lastModifiedBy>Gary DeReese</cp:lastModifiedBy>
  <cp:revision>69</cp:revision>
  <dcterms:created xsi:type="dcterms:W3CDTF">2016-11-07T12:34:50Z</dcterms:created>
  <dcterms:modified xsi:type="dcterms:W3CDTF">2016-11-18T00:24:40Z</dcterms:modified>
</cp:coreProperties>
</file>